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5"/>
  </p:notesMasterIdLst>
  <p:sldIdLst>
    <p:sldId id="256" r:id="rId2"/>
    <p:sldId id="258" r:id="rId3"/>
    <p:sldId id="287" r:id="rId4"/>
    <p:sldId id="289" r:id="rId5"/>
    <p:sldId id="290" r:id="rId6"/>
    <p:sldId id="304" r:id="rId7"/>
    <p:sldId id="293" r:id="rId8"/>
    <p:sldId id="259" r:id="rId9"/>
    <p:sldId id="291" r:id="rId10"/>
    <p:sldId id="300" r:id="rId11"/>
    <p:sldId id="295" r:id="rId12"/>
    <p:sldId id="292" r:id="rId13"/>
    <p:sldId id="298" r:id="rId14"/>
    <p:sldId id="299" r:id="rId15"/>
    <p:sldId id="297" r:id="rId16"/>
    <p:sldId id="296" r:id="rId17"/>
    <p:sldId id="301" r:id="rId18"/>
    <p:sldId id="305" r:id="rId19"/>
    <p:sldId id="306" r:id="rId20"/>
    <p:sldId id="308" r:id="rId21"/>
    <p:sldId id="302" r:id="rId22"/>
    <p:sldId id="311" r:id="rId23"/>
    <p:sldId id="312" r:id="rId24"/>
    <p:sldId id="310" r:id="rId25"/>
    <p:sldId id="313" r:id="rId26"/>
    <p:sldId id="315" r:id="rId27"/>
    <p:sldId id="316" r:id="rId28"/>
    <p:sldId id="314" r:id="rId29"/>
    <p:sldId id="280" r:id="rId30"/>
    <p:sldId id="281" r:id="rId31"/>
    <p:sldId id="282" r:id="rId32"/>
    <p:sldId id="283" r:id="rId33"/>
    <p:sldId id="284" r:id="rId34"/>
  </p:sldIdLst>
  <p:sldSz cx="9144000" cy="6858000" type="screen4x3"/>
  <p:notesSz cx="6858000" cy="9144000"/>
  <p:embeddedFontLst>
    <p:embeddedFont>
      <p:font typeface="Roboto Slab" panose="020B0604020202020204" charset="0"/>
      <p:regular r:id="rId36"/>
      <p:bold r:id="rId37"/>
    </p:embeddedFont>
    <p:embeddedFont>
      <p:font typeface="MS Mincho" panose="02020609040205080304" pitchFamily="49" charset="-128"/>
      <p:regular r:id="rId38"/>
    </p:embeddedFont>
    <p:embeddedFont>
      <p:font typeface="Source Sans Pro"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BE877DD-E411-4F4C-8563-55254F04920C}">
          <p14:sldIdLst>
            <p14:sldId id="256"/>
            <p14:sldId id="258"/>
            <p14:sldId id="287"/>
            <p14:sldId id="289"/>
            <p14:sldId id="290"/>
            <p14:sldId id="304"/>
            <p14:sldId id="293"/>
            <p14:sldId id="259"/>
            <p14:sldId id="291"/>
            <p14:sldId id="300"/>
            <p14:sldId id="295"/>
            <p14:sldId id="292"/>
            <p14:sldId id="298"/>
            <p14:sldId id="299"/>
            <p14:sldId id="297"/>
            <p14:sldId id="296"/>
            <p14:sldId id="301"/>
            <p14:sldId id="305"/>
            <p14:sldId id="306"/>
            <p14:sldId id="308"/>
            <p14:sldId id="302"/>
            <p14:sldId id="311"/>
            <p14:sldId id="312"/>
          </p14:sldIdLst>
        </p14:section>
        <p14:section name="Untitled Section" id="{1DCCD28C-E778-411E-86F2-DA48B4DBEDD7}">
          <p14:sldIdLst>
            <p14:sldId id="310"/>
            <p14:sldId id="313"/>
            <p14:sldId id="315"/>
            <p14:sldId id="316"/>
            <p14:sldId id="314"/>
            <p14:sldId id="280"/>
            <p14:sldId id="281"/>
            <p14:sldId id="282"/>
            <p14:sldId id="283"/>
            <p14:sldId id="2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llamkonda, Praneeth Krishna" initials="BPK" lastIdx="1" clrIdx="0">
    <p:extLst>
      <p:ext uri="{19B8F6BF-5375-455C-9EA6-DF929625EA0E}">
        <p15:presenceInfo xmlns:p15="http://schemas.microsoft.com/office/powerpoint/2012/main" userId="S-1-5-21-2688028954-3945078444-3321843964-11037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8DF1"/>
    <a:srgbClr val="B9B9B9"/>
    <a:srgbClr val="FFFFFF"/>
    <a:srgbClr val="B2B2B2"/>
    <a:srgbClr val="FF9966"/>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F1729A7D-1AEA-4F46-9FAA-5522F0AD2F88}">
  <a:tblStyle styleId="{F1729A7D-1AEA-4F46-9FAA-5522F0AD2F8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37" autoAdjust="0"/>
  </p:normalViewPr>
  <p:slideViewPr>
    <p:cSldViewPr snapToGrid="0">
      <p:cViewPr varScale="1">
        <p:scale>
          <a:sx n="105" d="100"/>
          <a:sy n="105" d="100"/>
        </p:scale>
        <p:origin x="12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commentAuthors" Target="commentAuthors.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i.googleblog.com/2018/05/duplex-ai-system-for-natural-conversation.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accelerate the rate of progress in pharmaceutical research, materials science, medical diagnostics</a:t>
            </a:r>
          </a:p>
          <a:p>
            <a:r>
              <a:rPr lang="en-US" dirty="0"/>
              <a:t>Problems : Linguistic ambiguity.   Robots at the central lab has to understand the instructions.</a:t>
            </a:r>
          </a:p>
        </p:txBody>
      </p:sp>
    </p:spTree>
    <p:extLst>
      <p:ext uri="{BB962C8B-B14F-4D97-AF65-F5344CB8AC3E}">
        <p14:creationId xmlns:p14="http://schemas.microsoft.com/office/powerpoint/2010/main" val="2523993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Science Advisory Board  - a global expert network to advance science and medical technology</a:t>
            </a:r>
          </a:p>
        </p:txBody>
      </p:sp>
    </p:spTree>
    <p:extLst>
      <p:ext uri="{BB962C8B-B14F-4D97-AF65-F5344CB8AC3E}">
        <p14:creationId xmlns:p14="http://schemas.microsoft.com/office/powerpoint/2010/main" val="435343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Science Advisory Board  - a global expert network to advance science and medical technology</a:t>
            </a:r>
          </a:p>
        </p:txBody>
      </p:sp>
    </p:spTree>
    <p:extLst>
      <p:ext uri="{BB962C8B-B14F-4D97-AF65-F5344CB8AC3E}">
        <p14:creationId xmlns:p14="http://schemas.microsoft.com/office/powerpoint/2010/main" val="3269940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Science Advisory Board  - a global expert network to advance science and medical technology</a:t>
            </a:r>
          </a:p>
        </p:txBody>
      </p:sp>
    </p:spTree>
    <p:extLst>
      <p:ext uri="{BB962C8B-B14F-4D97-AF65-F5344CB8AC3E}">
        <p14:creationId xmlns:p14="http://schemas.microsoft.com/office/powerpoint/2010/main" val="3851305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Science Advisory Board  - a global expert network to advance science and medical technology</a:t>
            </a:r>
          </a:p>
        </p:txBody>
      </p:sp>
    </p:spTree>
    <p:extLst>
      <p:ext uri="{BB962C8B-B14F-4D97-AF65-F5344CB8AC3E}">
        <p14:creationId xmlns:p14="http://schemas.microsoft.com/office/powerpoint/2010/main" val="813972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3801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 name="Shape 8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1" dirty="0">
                <a:effectLst/>
                <a:hlinkClick r:id="rId3" tooltip="Google Duplex: An AI System for Accomplishing Real-World Tasks Over the Phone"/>
              </a:rPr>
              <a:t>Machine Translation – </a:t>
            </a:r>
            <a:r>
              <a:rPr lang="en-US" dirty="0"/>
              <a:t>closing down the gap between humans with the accuracy of the translation by 55-85%</a:t>
            </a:r>
            <a:endParaRPr lang="en-US" b="1" dirty="0">
              <a:effectLst/>
              <a:hlinkClick r:id="rId3" tooltip="Google Duplex: An AI System for Accomplishing Real-World Tasks Over the Phone"/>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1" dirty="0">
                <a:effectLst/>
                <a:hlinkClick r:id="rId3" tooltip="Google Duplex: An AI System for Accomplishing Real-World Tasks Over the Phone"/>
              </a:rPr>
              <a:t>An AI System for Accomplishing Real-World Tasks Over the Phone </a:t>
            </a:r>
            <a:endParaRPr lang="en-US" b="1" dirty="0"/>
          </a:p>
          <a:p>
            <a:endParaRPr lang="en-US" dirty="0"/>
          </a:p>
        </p:txBody>
      </p:sp>
    </p:spTree>
    <p:extLst>
      <p:ext uri="{BB962C8B-B14F-4D97-AF65-F5344CB8AC3E}">
        <p14:creationId xmlns:p14="http://schemas.microsoft.com/office/powerpoint/2010/main" val="282467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Traditional supervised learning has training data…Reinforcement learning doesn’t have any training data</a:t>
            </a:r>
          </a:p>
          <a:p>
            <a:r>
              <a:rPr lang="en-US" dirty="0"/>
              <a:t>IBM </a:t>
            </a:r>
            <a:r>
              <a:rPr lang="en-US" b="1" dirty="0">
                <a:effectLst/>
              </a:rPr>
              <a:t>Deep Blue in 1997</a:t>
            </a:r>
          </a:p>
          <a:p>
            <a:r>
              <a:rPr lang="en-US" dirty="0"/>
              <a:t>Go is an abstract strategy board game for two players invented in ancient China more than 2,500 years ago. The rules of the game are very simple. However, the variations of the placements of the stones </a:t>
            </a:r>
            <a:r>
              <a:rPr lang="en-US" i="1" dirty="0"/>
              <a:t>outnumber the total number of atoms in the visible universe</a:t>
            </a:r>
            <a:r>
              <a:rPr lang="en-US" dirty="0"/>
              <a:t> (10</a:t>
            </a:r>
            <a:r>
              <a:rPr lang="en-US" baseline="30000" dirty="0"/>
              <a:t>80</a:t>
            </a:r>
            <a:r>
              <a:rPr lang="en-US" dirty="0"/>
              <a:t> atoms vs 10</a:t>
            </a:r>
            <a:r>
              <a:rPr lang="en-US" baseline="30000" dirty="0"/>
              <a:t>761</a:t>
            </a:r>
            <a:r>
              <a:rPr lang="en-US" dirty="0"/>
              <a:t> possible games of Go).</a:t>
            </a:r>
          </a:p>
          <a:p>
            <a:r>
              <a:rPr lang="en-US" dirty="0"/>
              <a:t>Robot and industrial automation – optimize the planning , scheduling, </a:t>
            </a:r>
            <a:r>
              <a:rPr lang="en-US" dirty="0" err="1"/>
              <a:t>supplychain</a:t>
            </a:r>
            <a:r>
              <a:rPr lang="en-US" dirty="0"/>
              <a:t>, DDoS attack prevention….</a:t>
            </a:r>
          </a:p>
          <a:p>
            <a:r>
              <a:rPr lang="en-US" dirty="0"/>
              <a:t>Healthcare &amp; Medicine – finding optimal medicine to treat a disease.</a:t>
            </a:r>
          </a:p>
          <a:p>
            <a:r>
              <a:rPr lang="en-US" dirty="0"/>
              <a:t>Text and speech – Chatbot are using for interactive conversation..</a:t>
            </a:r>
          </a:p>
          <a:p>
            <a:endParaRPr lang="en-US" b="1" dirty="0">
              <a:effectLst/>
            </a:endParaRPr>
          </a:p>
          <a:p>
            <a:endParaRPr lang="en-US" dirty="0"/>
          </a:p>
        </p:txBody>
      </p:sp>
    </p:spTree>
    <p:extLst>
      <p:ext uri="{BB962C8B-B14F-4D97-AF65-F5344CB8AC3E}">
        <p14:creationId xmlns:p14="http://schemas.microsoft.com/office/powerpoint/2010/main" val="2625968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Finding needle in a haystack</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607D8B"/>
                </a:solidFill>
                <a:latin typeface="Source Sans Pro"/>
                <a:sym typeface="Source Sans Pro"/>
              </a:rPr>
              <a:t>Despite the huge growth of knowledge the process of scientific discovery </a:t>
            </a:r>
            <a:r>
              <a:rPr lang="en-US" sz="1100" b="1" dirty="0">
                <a:solidFill>
                  <a:srgbClr val="0091EA"/>
                </a:solidFill>
                <a:latin typeface="Roboto Slab"/>
                <a:ea typeface="Roboto Slab"/>
                <a:sym typeface="Source Sans Pro"/>
              </a:rPr>
              <a:t>HAS NOT CHANGED FOR 50 YEARS </a:t>
            </a:r>
          </a:p>
          <a:p>
            <a:endParaRPr lang="en-US" dirty="0"/>
          </a:p>
        </p:txBody>
      </p:sp>
    </p:spTree>
    <p:extLst>
      <p:ext uri="{BB962C8B-B14F-4D97-AF65-F5344CB8AC3E}">
        <p14:creationId xmlns:p14="http://schemas.microsoft.com/office/powerpoint/2010/main" val="289492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607D8B"/>
                </a:solidFill>
                <a:latin typeface="Source Sans Pro"/>
              </a:rPr>
              <a:t>Why we still spinning our heads working on traditional drug discovery when we know that is not working.</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607D8B"/>
                </a:solidFill>
                <a:latin typeface="Source Sans Pro"/>
              </a:rPr>
              <a:t>Tremendous mismatch between amount of information available and our ability to cure diseases.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dirty="0">
              <a:solidFill>
                <a:srgbClr val="607D8B"/>
              </a:solidFill>
              <a:latin typeface="Source Sans Pro"/>
            </a:endParaRPr>
          </a:p>
          <a:p>
            <a:endParaRPr lang="en-US" dirty="0"/>
          </a:p>
        </p:txBody>
      </p:sp>
    </p:spTree>
    <p:extLst>
      <p:ext uri="{BB962C8B-B14F-4D97-AF65-F5344CB8AC3E}">
        <p14:creationId xmlns:p14="http://schemas.microsoft.com/office/powerpoint/2010/main" val="38764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 locality and hierarchical composition could be applied to the modeling of bioactivity and chemical interactions.</a:t>
            </a:r>
          </a:p>
          <a:p>
            <a:r>
              <a:rPr lang="en-US" dirty="0"/>
              <a:t>learns the features governing molecular binding</a:t>
            </a:r>
          </a:p>
          <a:p>
            <a:r>
              <a:rPr lang="en-US" dirty="0" err="1"/>
              <a:t>AtomNet</a:t>
            </a:r>
            <a:r>
              <a:rPr lang="en-US" dirty="0"/>
              <a:t>, screens between 10 and 20 million compounds a day.</a:t>
            </a:r>
          </a:p>
        </p:txBody>
      </p:sp>
    </p:spTree>
    <p:extLst>
      <p:ext uri="{BB962C8B-B14F-4D97-AF65-F5344CB8AC3E}">
        <p14:creationId xmlns:p14="http://schemas.microsoft.com/office/powerpoint/2010/main" val="969961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607D8B"/>
                </a:solidFill>
                <a:latin typeface="Source Sans Pro"/>
              </a:rPr>
              <a:t>Tremendous mismatch between amount of information available and our ability to cure diseases.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A new scientific paper is published every 30 seconds, there are 10,000 updates to PubMed every day.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Their system can read natural languages, process data and generate new ideas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ALS – motor neuron </a:t>
            </a:r>
            <a:r>
              <a:rPr lang="en-US" dirty="0" err="1"/>
              <a:t>disease.They</a:t>
            </a:r>
            <a:r>
              <a:rPr lang="en-US" dirty="0"/>
              <a:t> identified a promising compound that prevents neuronal death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dirty="0">
              <a:solidFill>
                <a:srgbClr val="607D8B"/>
              </a:solidFill>
              <a:latin typeface="Source Sans Pro"/>
            </a:endParaRPr>
          </a:p>
          <a:p>
            <a:endParaRPr lang="en-US" dirty="0"/>
          </a:p>
          <a:p>
            <a:endParaRPr lang="en-US" dirty="0"/>
          </a:p>
          <a:p>
            <a:endParaRPr lang="en-US" dirty="0"/>
          </a:p>
        </p:txBody>
      </p:sp>
    </p:spTree>
    <p:extLst>
      <p:ext uri="{BB962C8B-B14F-4D97-AF65-F5344CB8AC3E}">
        <p14:creationId xmlns:p14="http://schemas.microsoft.com/office/powerpoint/2010/main" val="2544396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00185" y="1360350"/>
            <a:ext cx="5807400" cy="15465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1546025" y="2034925"/>
            <a:ext cx="5832600" cy="15465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28" name="Shape 28"/>
          <p:cNvSpPr txBox="1">
            <a:spLocks noGrp="1"/>
          </p:cNvSpPr>
          <p:nvPr>
            <p:ph type="subTitle" idx="1"/>
          </p:nvPr>
        </p:nvSpPr>
        <p:spPr>
          <a:xfrm>
            <a:off x="1546025" y="3710548"/>
            <a:ext cx="5832600" cy="1046400"/>
          </a:xfrm>
          <a:prstGeom prst="rect">
            <a:avLst/>
          </a:prstGeom>
        </p:spPr>
        <p:txBody>
          <a:bodyPr spcFirstLastPara="1" wrap="square" lIns="91425" tIns="91425" rIns="91425" bIns="91425" anchor="t" anchorCtr="0"/>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Shape 42"/>
          <p:cNvSpPr txBox="1">
            <a:spLocks noGrp="1"/>
          </p:cNvSpPr>
          <p:nvPr>
            <p:ph type="body" idx="1"/>
          </p:nvPr>
        </p:nvSpPr>
        <p:spPr>
          <a:xfrm>
            <a:off x="786150" y="1682267"/>
            <a:ext cx="7571700" cy="47649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Shape 43"/>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86150" y="410826"/>
            <a:ext cx="7571700" cy="936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marL="914400" lvl="1"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marL="1371600" lvl="2"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marL="1828800" lvl="3"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marL="2286000" lvl="4"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marL="2743200" lvl="5"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marL="3200400" lvl="6"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marL="3657600" lvl="7"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marL="4114800" lvl="8"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lvl1pPr lvl="0" algn="r">
              <a:buNone/>
              <a:defRPr sz="1300" b="1">
                <a:solidFill>
                  <a:srgbClr val="0091EA"/>
                </a:solidFill>
                <a:latin typeface="Source Sans Pro"/>
                <a:ea typeface="Source Sans Pro"/>
                <a:cs typeface="Source Sans Pro"/>
                <a:sym typeface="Source Sans Pro"/>
              </a:defRPr>
            </a:lvl1pPr>
            <a:lvl2pPr lvl="1" algn="r">
              <a:buNone/>
              <a:defRPr sz="1300" b="1">
                <a:solidFill>
                  <a:srgbClr val="0091EA"/>
                </a:solidFill>
                <a:latin typeface="Source Sans Pro"/>
                <a:ea typeface="Source Sans Pro"/>
                <a:cs typeface="Source Sans Pro"/>
                <a:sym typeface="Source Sans Pro"/>
              </a:defRPr>
            </a:lvl2pPr>
            <a:lvl3pPr lvl="2" algn="r">
              <a:buNone/>
              <a:defRPr sz="1300" b="1">
                <a:solidFill>
                  <a:srgbClr val="0091EA"/>
                </a:solidFill>
                <a:latin typeface="Source Sans Pro"/>
                <a:ea typeface="Source Sans Pro"/>
                <a:cs typeface="Source Sans Pro"/>
                <a:sym typeface="Source Sans Pro"/>
              </a:defRPr>
            </a:lvl3pPr>
            <a:lvl4pPr lvl="3" algn="r">
              <a:buNone/>
              <a:defRPr sz="1300" b="1">
                <a:solidFill>
                  <a:srgbClr val="0091EA"/>
                </a:solidFill>
                <a:latin typeface="Source Sans Pro"/>
                <a:ea typeface="Source Sans Pro"/>
                <a:cs typeface="Source Sans Pro"/>
                <a:sym typeface="Source Sans Pro"/>
              </a:defRPr>
            </a:lvl4pPr>
            <a:lvl5pPr lvl="4" algn="r">
              <a:buNone/>
              <a:defRPr sz="1300" b="1">
                <a:solidFill>
                  <a:srgbClr val="0091EA"/>
                </a:solidFill>
                <a:latin typeface="Source Sans Pro"/>
                <a:ea typeface="Source Sans Pro"/>
                <a:cs typeface="Source Sans Pro"/>
                <a:sym typeface="Source Sans Pro"/>
              </a:defRPr>
            </a:lvl5pPr>
            <a:lvl6pPr lvl="5" algn="r">
              <a:buNone/>
              <a:defRPr sz="1300" b="1">
                <a:solidFill>
                  <a:srgbClr val="0091EA"/>
                </a:solidFill>
                <a:latin typeface="Source Sans Pro"/>
                <a:ea typeface="Source Sans Pro"/>
                <a:cs typeface="Source Sans Pro"/>
                <a:sym typeface="Source Sans Pro"/>
              </a:defRPr>
            </a:lvl6pPr>
            <a:lvl7pPr lvl="6" algn="r">
              <a:buNone/>
              <a:defRPr sz="1300" b="1">
                <a:solidFill>
                  <a:srgbClr val="0091EA"/>
                </a:solidFill>
                <a:latin typeface="Source Sans Pro"/>
                <a:ea typeface="Source Sans Pro"/>
                <a:cs typeface="Source Sans Pro"/>
                <a:sym typeface="Source Sans Pro"/>
              </a:defRPr>
            </a:lvl7pPr>
            <a:lvl8pPr lvl="7" algn="r">
              <a:buNone/>
              <a:defRPr sz="1300" b="1">
                <a:solidFill>
                  <a:srgbClr val="0091EA"/>
                </a:solidFill>
                <a:latin typeface="Source Sans Pro"/>
                <a:ea typeface="Source Sans Pro"/>
                <a:cs typeface="Source Sans Pro"/>
                <a:sym typeface="Source Sans Pro"/>
              </a:defRPr>
            </a:lvl8pPr>
            <a:lvl9pPr lvl="8" algn="r">
              <a:buNone/>
              <a:defRPr sz="1300" b="1">
                <a:solidFill>
                  <a:srgbClr val="0091EA"/>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bulletin-archive.kenyon.edu/x4280.html"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deathtothestockphoto.com/wp-content/uploads/DeathtotheStockPhoto-License.pdf" TargetMode="External"/><Relationship Id="rId5" Type="http://schemas.openxmlformats.org/officeDocument/2006/relationships/hyperlink" Target="http://deathtothestockphoto.com/" TargetMode="External"/><Relationship Id="rId4" Type="http://schemas.openxmlformats.org/officeDocument/2006/relationships/hyperlink" Target="http://unsplash.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fontsquirrel.com/fonts/roboto-slab"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www.fontsquirrel.com/fonts/source-sans-pro"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image" Target="../media/image8.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scientificamerican.com/article/cost-to-develop-new-pharmaceutical-drug-now-exceeds-2-5b/"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tificamerican.com/article/cost-to-develop-new-pharmaceutical-drug-now-exceeds-2-5b/"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1269507" y="1795355"/>
            <a:ext cx="4119239" cy="965600"/>
          </a:xfrm>
          <a:prstGeom prst="rect">
            <a:avLst/>
          </a:prstGeom>
          <a:ln>
            <a:noFill/>
          </a:ln>
          <a:effectLst>
            <a:glow rad="2286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1" wrap="square" lIns="91425" tIns="91425" rIns="91425" bIns="91425" anchor="t" anchorCtr="0">
            <a:noAutofit/>
          </a:bodyPr>
          <a:lstStyle/>
          <a:p>
            <a:pPr lvl="0"/>
            <a:r>
              <a:rPr lang="en-US" sz="4000" dirty="0">
                <a:solidFill>
                  <a:srgbClr val="FF5050"/>
                </a:solidFill>
              </a:rPr>
              <a:t>			</a:t>
            </a:r>
            <a:r>
              <a:rPr lang="en-US" dirty="0">
                <a:solidFill>
                  <a:schemeClr val="tx2">
                    <a:lumMod val="90000"/>
                  </a:schemeClr>
                </a:solidFill>
                <a:effectLst>
                  <a:outerShdw blurRad="38100" dist="38100" dir="2700000" algn="tl">
                    <a:srgbClr val="000000">
                      <a:alpha val="43137"/>
                    </a:srgbClr>
                  </a:outerShdw>
                </a:effectLst>
              </a:rPr>
              <a:t>A.I</a:t>
            </a:r>
            <a:br>
              <a:rPr lang="en-US" sz="4000" dirty="0"/>
            </a:br>
            <a:endParaRPr sz="4000" dirty="0"/>
          </a:p>
        </p:txBody>
      </p:sp>
      <p:sp>
        <p:nvSpPr>
          <p:cNvPr id="4" name="Shape 70">
            <a:extLst>
              <a:ext uri="{FF2B5EF4-FFF2-40B4-BE49-F238E27FC236}">
                <a16:creationId xmlns:a16="http://schemas.microsoft.com/office/drawing/2014/main" id="{8F81DA51-0C41-4EA5-94A4-AECD1467D273}"/>
              </a:ext>
            </a:extLst>
          </p:cNvPr>
          <p:cNvSpPr txBox="1">
            <a:spLocks/>
          </p:cNvSpPr>
          <p:nvPr/>
        </p:nvSpPr>
        <p:spPr>
          <a:xfrm>
            <a:off x="1402672" y="2986443"/>
            <a:ext cx="7741328" cy="965600"/>
          </a:xfrm>
          <a:prstGeom prst="rect">
            <a:avLst/>
          </a:prstGeom>
          <a:noFill/>
          <a:ln>
            <a:noFill/>
          </a:ln>
          <a:effectLst>
            <a:glow rad="228600">
              <a:schemeClr val="accent4">
                <a:satMod val="175000"/>
                <a:alpha val="40000"/>
              </a:schemeClr>
            </a:glow>
          </a:effectLst>
          <a:scene3d>
            <a:camera prst="orthographicFront">
              <a:rot lat="0" lon="0" rev="0"/>
            </a:camera>
            <a:lightRig rig="contrasting" dir="t">
              <a:rot lat="0" lon="0" rev="7800000"/>
            </a:lightRig>
          </a:scene3d>
          <a:sp3d>
            <a:bevelT w="139700" h="1397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6000"/>
              <a:buFont typeface="Roboto Slab"/>
              <a:buNone/>
              <a:defRPr sz="6000" b="1"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6000"/>
              <a:buFont typeface="Roboto Slab"/>
              <a:buNone/>
              <a:defRPr sz="6000" b="1"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6000"/>
              <a:buFont typeface="Roboto Slab"/>
              <a:buNone/>
              <a:defRPr sz="6000" b="1"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6000"/>
              <a:buFont typeface="Roboto Slab"/>
              <a:buNone/>
              <a:defRPr sz="6000" b="1"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6000"/>
              <a:buFont typeface="Roboto Slab"/>
              <a:buNone/>
              <a:defRPr sz="6000" b="1"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6000"/>
              <a:buFont typeface="Roboto Slab"/>
              <a:buNone/>
              <a:defRPr sz="6000" b="1"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6000"/>
              <a:buFont typeface="Roboto Slab"/>
              <a:buNone/>
              <a:defRPr sz="6000" b="1"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6000"/>
              <a:buFont typeface="Roboto Slab"/>
              <a:buNone/>
              <a:defRPr sz="6000" b="1"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6000"/>
              <a:buFont typeface="Roboto Slab"/>
              <a:buNone/>
              <a:defRPr sz="6000" b="1" i="0" u="none" strike="noStrike" cap="none">
                <a:solidFill>
                  <a:srgbClr val="0091EA"/>
                </a:solidFill>
                <a:latin typeface="Roboto Slab"/>
                <a:ea typeface="Roboto Slab"/>
                <a:cs typeface="Roboto Slab"/>
                <a:sym typeface="Roboto Slab"/>
              </a:defRPr>
            </a:lvl9pPr>
          </a:lstStyle>
          <a:p>
            <a:r>
              <a:rPr lang="en-US" sz="4000" dirty="0"/>
              <a:t>Drug research and Operations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3E7E9-8391-4D80-A633-E6F6D9FE2DA2}"/>
              </a:ext>
            </a:extLst>
          </p:cNvPr>
          <p:cNvSpPr>
            <a:spLocks noGrp="1"/>
          </p:cNvSpPr>
          <p:nvPr>
            <p:ph type="ctrTitle"/>
          </p:nvPr>
        </p:nvSpPr>
        <p:spPr>
          <a:xfrm>
            <a:off x="1546025" y="1193944"/>
            <a:ext cx="5832600" cy="667744"/>
          </a:xfrm>
        </p:spPr>
        <p:txBody>
          <a:bodyPr/>
          <a:lstStyle/>
          <a:p>
            <a:r>
              <a:rPr lang="en-US" sz="3200" dirty="0">
                <a:solidFill>
                  <a:schemeClr val="tx1"/>
                </a:solidFill>
              </a:rPr>
              <a:t>The real power of </a:t>
            </a:r>
            <a:r>
              <a:rPr lang="en-US" sz="3200" dirty="0">
                <a:sym typeface="Source Sans Pro"/>
              </a:rPr>
              <a:t>AI </a:t>
            </a:r>
            <a:r>
              <a:rPr lang="en-US" sz="3200" dirty="0">
                <a:solidFill>
                  <a:schemeClr val="tx1"/>
                </a:solidFill>
              </a:rPr>
              <a:t>is here</a:t>
            </a:r>
          </a:p>
        </p:txBody>
      </p:sp>
      <p:sp>
        <p:nvSpPr>
          <p:cNvPr id="3" name="Subtitle 2">
            <a:extLst>
              <a:ext uri="{FF2B5EF4-FFF2-40B4-BE49-F238E27FC236}">
                <a16:creationId xmlns:a16="http://schemas.microsoft.com/office/drawing/2014/main" id="{ACABAB05-C88B-4C5F-AAD7-2FB08D68B66C}"/>
              </a:ext>
            </a:extLst>
          </p:cNvPr>
          <p:cNvSpPr>
            <a:spLocks noGrp="1"/>
          </p:cNvSpPr>
          <p:nvPr>
            <p:ph type="subTitle" idx="1"/>
          </p:nvPr>
        </p:nvSpPr>
        <p:spPr>
          <a:xfrm>
            <a:off x="1546025" y="2772901"/>
            <a:ext cx="5046686" cy="1979722"/>
          </a:xfrm>
        </p:spPr>
        <p:txBody>
          <a:bodyPr/>
          <a:lstStyle/>
          <a:p>
            <a:r>
              <a:rPr lang="en-US" sz="1800" b="1" dirty="0">
                <a:solidFill>
                  <a:srgbClr val="0091EA"/>
                </a:solidFill>
                <a:latin typeface="Roboto Slab"/>
                <a:ea typeface="Roboto Slab"/>
              </a:rPr>
              <a:t>13,847 </a:t>
            </a:r>
            <a:r>
              <a:rPr lang="en-US" sz="1800" b="1" dirty="0">
                <a:solidFill>
                  <a:srgbClr val="0091EA"/>
                </a:solidFill>
                <a:latin typeface="Roboto Slab"/>
                <a:ea typeface="Roboto Slab"/>
                <a:sym typeface="Roboto Slab"/>
              </a:rPr>
              <a:t>diseases</a:t>
            </a:r>
          </a:p>
          <a:p>
            <a:r>
              <a:rPr lang="en-US" sz="2400" b="1" dirty="0">
                <a:solidFill>
                  <a:srgbClr val="0091EA"/>
                </a:solidFill>
                <a:latin typeface="Roboto Slab"/>
                <a:ea typeface="Roboto Slab"/>
              </a:rPr>
              <a:t>5,000 treated</a:t>
            </a:r>
          </a:p>
          <a:p>
            <a:r>
              <a:rPr lang="en-US" sz="3200" b="1" dirty="0">
                <a:solidFill>
                  <a:srgbClr val="0091EA"/>
                </a:solidFill>
                <a:latin typeface="Roboto Slab"/>
                <a:ea typeface="Roboto Slab"/>
              </a:rPr>
              <a:t>2,300 drugs</a:t>
            </a:r>
          </a:p>
          <a:p>
            <a:r>
              <a:rPr lang="en-US" sz="4400" b="1" dirty="0">
                <a:solidFill>
                  <a:srgbClr val="0091EA"/>
                </a:solidFill>
                <a:latin typeface="Roboto Slab"/>
                <a:ea typeface="Roboto Slab"/>
              </a:rPr>
              <a:t>400 drug targets</a:t>
            </a:r>
          </a:p>
        </p:txBody>
      </p:sp>
    </p:spTree>
    <p:extLst>
      <p:ext uri="{BB962C8B-B14F-4D97-AF65-F5344CB8AC3E}">
        <p14:creationId xmlns:p14="http://schemas.microsoft.com/office/powerpoint/2010/main" val="73692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97">
            <a:extLst>
              <a:ext uri="{FF2B5EF4-FFF2-40B4-BE49-F238E27FC236}">
                <a16:creationId xmlns:a16="http://schemas.microsoft.com/office/drawing/2014/main" id="{8430B620-7E19-4C21-BEED-37059D213CB0}"/>
              </a:ext>
            </a:extLst>
          </p:cNvPr>
          <p:cNvSpPr txBox="1">
            <a:spLocks noGrp="1"/>
          </p:cNvSpPr>
          <p:nvPr>
            <p:ph type="ctrTitle"/>
          </p:nvPr>
        </p:nvSpPr>
        <p:spPr>
          <a:xfrm>
            <a:off x="2860714" y="881820"/>
            <a:ext cx="3078600" cy="7760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600" dirty="0"/>
              <a:t>PROBLEM ?</a:t>
            </a:r>
            <a:endParaRPr sz="3600" dirty="0"/>
          </a:p>
        </p:txBody>
      </p:sp>
      <p:sp>
        <p:nvSpPr>
          <p:cNvPr id="2" name="TextBox 1">
            <a:extLst>
              <a:ext uri="{FF2B5EF4-FFF2-40B4-BE49-F238E27FC236}">
                <a16:creationId xmlns:a16="http://schemas.microsoft.com/office/drawing/2014/main" id="{413586FA-F0BA-475C-91B0-F034BCEF12AB}"/>
              </a:ext>
            </a:extLst>
          </p:cNvPr>
          <p:cNvSpPr txBox="1"/>
          <p:nvPr/>
        </p:nvSpPr>
        <p:spPr>
          <a:xfrm>
            <a:off x="1362346" y="1766806"/>
            <a:ext cx="6084590" cy="504753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607D8B"/>
                </a:solidFill>
                <a:latin typeface="Source Sans Pro"/>
              </a:rPr>
              <a:t>Why we still spinning our heads working on traditional drug discovery when we know that is not working.</a:t>
            </a:r>
          </a:p>
          <a:p>
            <a:pPr marL="285750" lvl="1" indent="-285750">
              <a:buFont typeface="Arial" panose="020B0604020202020204" pitchFamily="34" charset="0"/>
              <a:buChar char="•"/>
            </a:pPr>
            <a:endParaRPr lang="en-US" sz="2000" dirty="0">
              <a:solidFill>
                <a:srgbClr val="607D8B"/>
              </a:solidFill>
              <a:latin typeface="Source Sans Pro"/>
            </a:endParaRPr>
          </a:p>
          <a:p>
            <a:pPr lvl="1"/>
            <a:r>
              <a:rPr lang="en-US" sz="2000" dirty="0">
                <a:solidFill>
                  <a:srgbClr val="607D8B"/>
                </a:solidFill>
                <a:latin typeface="Source Sans Pro"/>
              </a:rPr>
              <a:t>      </a:t>
            </a:r>
            <a:r>
              <a:rPr lang="en-US" sz="2000" b="1" dirty="0">
                <a:solidFill>
                  <a:srgbClr val="0091EA"/>
                </a:solidFill>
                <a:latin typeface="Roboto Slab"/>
                <a:ea typeface="Roboto Slab"/>
                <a:sym typeface="Roboto Slab"/>
              </a:rPr>
              <a:t>13,600</a:t>
            </a:r>
            <a:r>
              <a:rPr lang="en-US" sz="2000" dirty="0">
                <a:solidFill>
                  <a:srgbClr val="607D8B"/>
                </a:solidFill>
                <a:latin typeface="Source Sans Pro"/>
              </a:rPr>
              <a:t> diseases </a:t>
            </a:r>
          </a:p>
          <a:p>
            <a:pPr lvl="1"/>
            <a:r>
              <a:rPr lang="en-US" sz="2000" dirty="0">
                <a:solidFill>
                  <a:srgbClr val="607D8B"/>
                </a:solidFill>
                <a:latin typeface="Source Sans Pro"/>
              </a:rPr>
              <a:t>      </a:t>
            </a:r>
            <a:r>
              <a:rPr lang="en-US" sz="2000" b="1" dirty="0">
                <a:solidFill>
                  <a:srgbClr val="0091EA"/>
                </a:solidFill>
                <a:latin typeface="Roboto Slab"/>
                <a:ea typeface="Roboto Slab"/>
              </a:rPr>
              <a:t>~5,000</a:t>
            </a:r>
            <a:r>
              <a:rPr lang="en-US" sz="2000" dirty="0">
                <a:solidFill>
                  <a:srgbClr val="607D8B"/>
                </a:solidFill>
                <a:latin typeface="Source Sans Pro"/>
              </a:rPr>
              <a:t> known treatments</a:t>
            </a:r>
          </a:p>
          <a:p>
            <a:pPr lvl="1"/>
            <a:r>
              <a:rPr lang="en-US" sz="2000" dirty="0">
                <a:solidFill>
                  <a:srgbClr val="607D8B"/>
                </a:solidFill>
                <a:latin typeface="Source Sans Pro"/>
              </a:rPr>
              <a:t>      </a:t>
            </a:r>
            <a:r>
              <a:rPr lang="en-US" sz="2000" b="1" dirty="0">
                <a:solidFill>
                  <a:srgbClr val="0091EA"/>
                </a:solidFill>
                <a:latin typeface="Roboto Slab"/>
                <a:ea typeface="Roboto Slab"/>
              </a:rPr>
              <a:t>~8,000 </a:t>
            </a:r>
            <a:r>
              <a:rPr lang="en-US" sz="2000" dirty="0">
                <a:solidFill>
                  <a:srgbClr val="607D8B"/>
                </a:solidFill>
                <a:latin typeface="Source Sans Pro"/>
              </a:rPr>
              <a:t>unknown </a:t>
            </a:r>
          </a:p>
          <a:p>
            <a:pPr marL="285750" indent="-285750">
              <a:buFont typeface="Arial" panose="020B0604020202020204" pitchFamily="34" charset="0"/>
              <a:buChar char="•"/>
            </a:pPr>
            <a:endParaRPr lang="en-US" sz="2000" dirty="0">
              <a:solidFill>
                <a:srgbClr val="607D8B"/>
              </a:solidFill>
              <a:latin typeface="Source Sans Pro"/>
            </a:endParaRPr>
          </a:p>
          <a:p>
            <a:pPr marL="285750" indent="-285750">
              <a:buFont typeface="Arial" panose="020B0604020202020204" pitchFamily="34" charset="0"/>
              <a:buChar char="•"/>
            </a:pPr>
            <a:r>
              <a:rPr lang="en-US" sz="2000" dirty="0">
                <a:solidFill>
                  <a:srgbClr val="607D8B"/>
                </a:solidFill>
                <a:latin typeface="Source Sans Pro"/>
              </a:rPr>
              <a:t>Tremendous mismatch between amount of information available and our ability to cure diseases.</a:t>
            </a:r>
          </a:p>
          <a:p>
            <a:endParaRPr lang="en-US" sz="2000" dirty="0">
              <a:solidFill>
                <a:srgbClr val="607D8B"/>
              </a:solidFill>
              <a:latin typeface="Source Sans Pro"/>
            </a:endParaRPr>
          </a:p>
          <a:p>
            <a:r>
              <a:rPr lang="en-US" sz="2000" dirty="0">
                <a:solidFill>
                  <a:srgbClr val="607D8B"/>
                </a:solidFill>
                <a:latin typeface="Source Sans Pro"/>
              </a:rPr>
              <a:t>     </a:t>
            </a:r>
            <a:r>
              <a:rPr lang="en-US" sz="2000" b="1" dirty="0">
                <a:solidFill>
                  <a:srgbClr val="0091EA"/>
                </a:solidFill>
                <a:latin typeface="Roboto Slab"/>
                <a:ea typeface="Roboto Slab"/>
              </a:rPr>
              <a:t>19,000 – 20,000 </a:t>
            </a:r>
            <a:r>
              <a:rPr lang="en-US" sz="2000" dirty="0">
                <a:solidFill>
                  <a:srgbClr val="607D8B"/>
                </a:solidFill>
                <a:latin typeface="Source Sans Pro"/>
              </a:rPr>
              <a:t>genes</a:t>
            </a:r>
          </a:p>
          <a:p>
            <a:r>
              <a:rPr lang="en-US" sz="2000" dirty="0">
                <a:solidFill>
                  <a:srgbClr val="607D8B"/>
                </a:solidFill>
                <a:latin typeface="Source Sans Pro"/>
              </a:rPr>
              <a:t>     </a:t>
            </a:r>
            <a:r>
              <a:rPr lang="en-US" sz="2000" b="1" dirty="0">
                <a:solidFill>
                  <a:srgbClr val="0091EA"/>
                </a:solidFill>
                <a:latin typeface="Roboto Slab"/>
                <a:ea typeface="Roboto Slab"/>
              </a:rPr>
              <a:t>400</a:t>
            </a:r>
            <a:r>
              <a:rPr lang="en-US" sz="2000" dirty="0">
                <a:solidFill>
                  <a:srgbClr val="607D8B"/>
                </a:solidFill>
                <a:latin typeface="Source Sans Pro"/>
              </a:rPr>
              <a:t> targets</a:t>
            </a:r>
          </a:p>
          <a:p>
            <a:endParaRPr lang="en-US" dirty="0"/>
          </a:p>
          <a:p>
            <a:pPr lvl="4"/>
            <a:r>
              <a:rPr lang="en-US" dirty="0"/>
              <a:t>	</a:t>
            </a:r>
          </a:p>
          <a:p>
            <a:pPr lvl="1"/>
            <a:endParaRPr lang="en-US" dirty="0"/>
          </a:p>
        </p:txBody>
      </p:sp>
    </p:spTree>
    <p:extLst>
      <p:ext uri="{BB962C8B-B14F-4D97-AF65-F5344CB8AC3E}">
        <p14:creationId xmlns:p14="http://schemas.microsoft.com/office/powerpoint/2010/main" val="2514610051"/>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4C93-7753-4416-8662-98C7B6BE7F68}"/>
              </a:ext>
            </a:extLst>
          </p:cNvPr>
          <p:cNvSpPr>
            <a:spLocks noGrp="1"/>
          </p:cNvSpPr>
          <p:nvPr>
            <p:ph type="ctrTitle"/>
          </p:nvPr>
        </p:nvSpPr>
        <p:spPr>
          <a:xfrm>
            <a:off x="1801748" y="1061634"/>
            <a:ext cx="5832600" cy="706489"/>
          </a:xfrm>
        </p:spPr>
        <p:txBody>
          <a:bodyPr/>
          <a:lstStyle/>
          <a:p>
            <a:r>
              <a:rPr lang="en-US" sz="3600" dirty="0"/>
              <a:t>AI for Drug Discovery</a:t>
            </a:r>
          </a:p>
        </p:txBody>
      </p:sp>
      <p:sp>
        <p:nvSpPr>
          <p:cNvPr id="3" name="Subtitle 2">
            <a:extLst>
              <a:ext uri="{FF2B5EF4-FFF2-40B4-BE49-F238E27FC236}">
                <a16:creationId xmlns:a16="http://schemas.microsoft.com/office/drawing/2014/main" id="{0F383330-FDA3-4723-ACFC-26FCB0C0887B}"/>
              </a:ext>
            </a:extLst>
          </p:cNvPr>
          <p:cNvSpPr>
            <a:spLocks noGrp="1"/>
          </p:cNvSpPr>
          <p:nvPr>
            <p:ph type="subTitle" idx="1"/>
          </p:nvPr>
        </p:nvSpPr>
        <p:spPr>
          <a:xfrm>
            <a:off x="1732005" y="1982486"/>
            <a:ext cx="4506063" cy="3906870"/>
          </a:xfrm>
        </p:spPr>
        <p:txBody>
          <a:bodyPr/>
          <a:lstStyle/>
          <a:p>
            <a:pPr>
              <a:buFont typeface="Arial" panose="020B0604020202020204" pitchFamily="34" charset="0"/>
              <a:buChar char="•"/>
            </a:pPr>
            <a:endParaRPr lang="en-US" sz="1600" dirty="0"/>
          </a:p>
          <a:p>
            <a:pPr>
              <a:buFont typeface="Arial" panose="020B0604020202020204" pitchFamily="34" charset="0"/>
              <a:buChar char="•"/>
            </a:pPr>
            <a:r>
              <a:rPr lang="en-US" sz="1600" dirty="0"/>
              <a:t>    Aggregate and Synthesize Information</a:t>
            </a:r>
          </a:p>
          <a:p>
            <a:pPr>
              <a:buFont typeface="Arial" panose="020B0604020202020204" pitchFamily="34" charset="0"/>
              <a:buChar char="•"/>
            </a:pPr>
            <a:r>
              <a:rPr lang="en-US" sz="1600" dirty="0"/>
              <a:t>    Understand Mechanisms of Disease</a:t>
            </a:r>
          </a:p>
          <a:p>
            <a:pPr>
              <a:buFont typeface="Arial" panose="020B0604020202020204" pitchFamily="34" charset="0"/>
              <a:buChar char="•"/>
            </a:pPr>
            <a:r>
              <a:rPr lang="en-US" sz="1600" dirty="0"/>
              <a:t>    Generate Data and Models</a:t>
            </a:r>
          </a:p>
          <a:p>
            <a:pPr>
              <a:buFont typeface="Arial" panose="020B0604020202020204" pitchFamily="34" charset="0"/>
              <a:buChar char="•"/>
            </a:pPr>
            <a:r>
              <a:rPr lang="en-US" sz="1600" dirty="0"/>
              <a:t>    Repurpose Existing Drugs</a:t>
            </a:r>
          </a:p>
          <a:p>
            <a:pPr>
              <a:buFont typeface="Arial" panose="020B0604020202020204" pitchFamily="34" charset="0"/>
              <a:buChar char="•"/>
            </a:pPr>
            <a:r>
              <a:rPr lang="en-US" sz="1600" dirty="0"/>
              <a:t>    Generate Novel Drug Candidates</a:t>
            </a:r>
          </a:p>
          <a:p>
            <a:pPr>
              <a:buFont typeface="Arial" panose="020B0604020202020204" pitchFamily="34" charset="0"/>
              <a:buChar char="•"/>
            </a:pPr>
            <a:r>
              <a:rPr lang="en-US" sz="1600" dirty="0"/>
              <a:t>    Validate Drug Candidates</a:t>
            </a:r>
          </a:p>
          <a:p>
            <a:pPr>
              <a:buFont typeface="Arial" panose="020B0604020202020204" pitchFamily="34" charset="0"/>
              <a:buChar char="•"/>
            </a:pPr>
            <a:r>
              <a:rPr lang="en-US" sz="1600" dirty="0"/>
              <a:t>    Design Drugs</a:t>
            </a:r>
          </a:p>
          <a:p>
            <a:pPr>
              <a:buFont typeface="Arial" panose="020B0604020202020204" pitchFamily="34" charset="0"/>
              <a:buChar char="•"/>
            </a:pPr>
            <a:r>
              <a:rPr lang="en-US" sz="1600" dirty="0"/>
              <a:t>    Design Preclinical Experiments</a:t>
            </a:r>
          </a:p>
          <a:p>
            <a:pPr>
              <a:buFont typeface="Arial" panose="020B0604020202020204" pitchFamily="34" charset="0"/>
              <a:buChar char="•"/>
            </a:pPr>
            <a:r>
              <a:rPr lang="en-US" sz="1600" dirty="0"/>
              <a:t>    Run Preclinical Experiments</a:t>
            </a:r>
          </a:p>
          <a:p>
            <a:pPr>
              <a:buFont typeface="Arial" panose="020B0604020202020204" pitchFamily="34" charset="0"/>
              <a:buChar char="•"/>
            </a:pPr>
            <a:r>
              <a:rPr lang="en-US" sz="1600" dirty="0"/>
              <a:t>    Design Clinical Trials</a:t>
            </a:r>
          </a:p>
          <a:p>
            <a:pPr>
              <a:buFont typeface="Arial" panose="020B0604020202020204" pitchFamily="34" charset="0"/>
              <a:buChar char="•"/>
            </a:pPr>
            <a:r>
              <a:rPr lang="en-US" sz="1600" dirty="0"/>
              <a:t>    Recruit for Clinical Trials</a:t>
            </a:r>
          </a:p>
          <a:p>
            <a:pPr>
              <a:buFont typeface="Arial" panose="020B0604020202020204" pitchFamily="34" charset="0"/>
              <a:buChar char="•"/>
            </a:pPr>
            <a:r>
              <a:rPr lang="en-US" sz="1600" dirty="0"/>
              <a:t>    Optimize Clinical Trials</a:t>
            </a:r>
          </a:p>
          <a:p>
            <a:pPr>
              <a:buFont typeface="Arial" panose="020B0604020202020204" pitchFamily="34" charset="0"/>
              <a:buChar char="•"/>
            </a:pPr>
            <a:r>
              <a:rPr lang="en-US" sz="1600" dirty="0"/>
              <a:t>    Publish Data</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334678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1" end="1"/>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1" end="1"/>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1" dur="500"/>
                                        <p:tgtEl>
                                          <p:spTgt spid="3">
                                            <p:txEl>
                                              <p:pRg st="2" end="2"/>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3">
                                            <p:txEl>
                                              <p:pRg st="2" end="2"/>
                                            </p:txEl>
                                          </p:spTgt>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5" dur="500"/>
                                        <p:tgtEl>
                                          <p:spTgt spid="3">
                                            <p:txEl>
                                              <p:pRg st="3" end="3"/>
                                            </p:txEl>
                                          </p:spTgt>
                                        </p:tgtEl>
                                        <p:attrNameLst>
                                          <p:attrName>ppt_y</p:attrName>
                                        </p:attrNameLst>
                                      </p:cBhvr>
                                      <p:tavLst>
                                        <p:tav tm="0">
                                          <p:val>
                                            <p:strVal val="ppt_y"/>
                                          </p:val>
                                        </p:tav>
                                        <p:tav tm="100000">
                                          <p:val>
                                            <p:strVal val="1+ppt_h/2"/>
                                          </p:val>
                                        </p:tav>
                                      </p:tavLst>
                                    </p:anim>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p:tgtEl>
                                          <p:spTgt spid="3">
                                            <p:txEl>
                                              <p:pRg st="4" end="4"/>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3">
                                            <p:txEl>
                                              <p:pRg st="4" end="4"/>
                                            </p:txEl>
                                          </p:spTgt>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p:tgtEl>
                                          <p:spTgt spid="3">
                                            <p:txEl>
                                              <p:pRg st="6" end="6"/>
                                            </p:txEl>
                                          </p:spTgt>
                                        </p:tgtEl>
                                        <p:attrNameLst>
                                          <p:attrName>ppt_y</p:attrName>
                                        </p:attrNameLst>
                                      </p:cBhvr>
                                      <p:tavLst>
                                        <p:tav tm="0">
                                          <p:val>
                                            <p:strVal val="ppt_y"/>
                                          </p:val>
                                        </p:tav>
                                        <p:tav tm="100000">
                                          <p:val>
                                            <p:strVal val="1+ppt_h/2"/>
                                          </p:val>
                                        </p:tav>
                                      </p:tavLst>
                                    </p:anim>
                                    <p:set>
                                      <p:cBhvr>
                                        <p:cTn id="24" dur="1" fill="hold">
                                          <p:stCondLst>
                                            <p:cond delay="499"/>
                                          </p:stCondLst>
                                        </p:cTn>
                                        <p:tgtEl>
                                          <p:spTgt spid="3">
                                            <p:txEl>
                                              <p:pRg st="6" end="6"/>
                                            </p:txEl>
                                          </p:spTgt>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7" dur="500"/>
                                        <p:tgtEl>
                                          <p:spTgt spid="3">
                                            <p:txEl>
                                              <p:pRg st="7" end="7"/>
                                            </p:txEl>
                                          </p:spTgt>
                                        </p:tgtEl>
                                        <p:attrNameLst>
                                          <p:attrName>ppt_y</p:attrName>
                                        </p:attrNameLst>
                                      </p:cBhvr>
                                      <p:tavLst>
                                        <p:tav tm="0">
                                          <p:val>
                                            <p:strVal val="ppt_y"/>
                                          </p:val>
                                        </p:tav>
                                        <p:tav tm="100000">
                                          <p:val>
                                            <p:strVal val="1+ppt_h/2"/>
                                          </p:val>
                                        </p:tav>
                                      </p:tavLst>
                                    </p:anim>
                                    <p:set>
                                      <p:cBhvr>
                                        <p:cTn id="28" dur="1" fill="hold">
                                          <p:stCondLst>
                                            <p:cond delay="499"/>
                                          </p:stCondLst>
                                        </p:cTn>
                                        <p:tgtEl>
                                          <p:spTgt spid="3">
                                            <p:txEl>
                                              <p:pRg st="7" end="7"/>
                                            </p:txEl>
                                          </p:spTgt>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1" dur="500"/>
                                        <p:tgtEl>
                                          <p:spTgt spid="3">
                                            <p:txEl>
                                              <p:pRg st="8" end="8"/>
                                            </p:txEl>
                                          </p:spTgt>
                                        </p:tgtEl>
                                        <p:attrNameLst>
                                          <p:attrName>ppt_y</p:attrName>
                                        </p:attrNameLst>
                                      </p:cBhvr>
                                      <p:tavLst>
                                        <p:tav tm="0">
                                          <p:val>
                                            <p:strVal val="ppt_y"/>
                                          </p:val>
                                        </p:tav>
                                        <p:tav tm="100000">
                                          <p:val>
                                            <p:strVal val="1+ppt_h/2"/>
                                          </p:val>
                                        </p:tav>
                                      </p:tavLst>
                                    </p:anim>
                                    <p:set>
                                      <p:cBhvr>
                                        <p:cTn id="32" dur="1" fill="hold">
                                          <p:stCondLst>
                                            <p:cond delay="499"/>
                                          </p:stCondLst>
                                        </p:cTn>
                                        <p:tgtEl>
                                          <p:spTgt spid="3">
                                            <p:txEl>
                                              <p:pRg st="8" end="8"/>
                                            </p:txEl>
                                          </p:spTgt>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5" dur="500"/>
                                        <p:tgtEl>
                                          <p:spTgt spid="3">
                                            <p:txEl>
                                              <p:pRg st="10" end="10"/>
                                            </p:txEl>
                                          </p:spTgt>
                                        </p:tgtEl>
                                        <p:attrNameLst>
                                          <p:attrName>ppt_y</p:attrName>
                                        </p:attrNameLst>
                                      </p:cBhvr>
                                      <p:tavLst>
                                        <p:tav tm="0">
                                          <p:val>
                                            <p:strVal val="ppt_y"/>
                                          </p:val>
                                        </p:tav>
                                        <p:tav tm="100000">
                                          <p:val>
                                            <p:strVal val="1+ppt_h/2"/>
                                          </p:val>
                                        </p:tav>
                                      </p:tavLst>
                                    </p:anim>
                                    <p:set>
                                      <p:cBhvr>
                                        <p:cTn id="36" dur="1" fill="hold">
                                          <p:stCondLst>
                                            <p:cond delay="499"/>
                                          </p:stCondLst>
                                        </p:cTn>
                                        <p:tgtEl>
                                          <p:spTgt spid="3">
                                            <p:txEl>
                                              <p:pRg st="10" end="10"/>
                                            </p:txEl>
                                          </p:spTgt>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9" dur="500"/>
                                        <p:tgtEl>
                                          <p:spTgt spid="3">
                                            <p:txEl>
                                              <p:pRg st="11" end="11"/>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3">
                                            <p:txEl>
                                              <p:pRg st="11" end="11"/>
                                            </p:txEl>
                                          </p:spTgt>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3" dur="500"/>
                                        <p:tgtEl>
                                          <p:spTgt spid="3">
                                            <p:txEl>
                                              <p:pRg st="12" end="12"/>
                                            </p:txEl>
                                          </p:spTgt>
                                        </p:tgtEl>
                                        <p:attrNameLst>
                                          <p:attrName>ppt_y</p:attrName>
                                        </p:attrNameLst>
                                      </p:cBhvr>
                                      <p:tavLst>
                                        <p:tav tm="0">
                                          <p:val>
                                            <p:strVal val="ppt_y"/>
                                          </p:val>
                                        </p:tav>
                                        <p:tav tm="100000">
                                          <p:val>
                                            <p:strVal val="1+ppt_h/2"/>
                                          </p:val>
                                        </p:tav>
                                      </p:tavLst>
                                    </p:anim>
                                    <p:set>
                                      <p:cBhvr>
                                        <p:cTn id="44" dur="1" fill="hold">
                                          <p:stCondLst>
                                            <p:cond delay="499"/>
                                          </p:stCondLst>
                                        </p:cTn>
                                        <p:tgtEl>
                                          <p:spTgt spid="3">
                                            <p:txEl>
                                              <p:pRg st="12" end="12"/>
                                            </p:txEl>
                                          </p:spTgt>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7" dur="500"/>
                                        <p:tgtEl>
                                          <p:spTgt spid="3">
                                            <p:txEl>
                                              <p:pRg st="13" end="13"/>
                                            </p:txEl>
                                          </p:spTgt>
                                        </p:tgtEl>
                                        <p:attrNameLst>
                                          <p:attrName>ppt_y</p:attrName>
                                        </p:attrNameLst>
                                      </p:cBhvr>
                                      <p:tavLst>
                                        <p:tav tm="0">
                                          <p:val>
                                            <p:strVal val="ppt_y"/>
                                          </p:val>
                                        </p:tav>
                                        <p:tav tm="100000">
                                          <p:val>
                                            <p:strVal val="1+ppt_h/2"/>
                                          </p:val>
                                        </p:tav>
                                      </p:tavLst>
                                    </p:anim>
                                    <p:set>
                                      <p:cBhvr>
                                        <p:cTn id="48" dur="1" fill="hold">
                                          <p:stCondLst>
                                            <p:cond delay="499"/>
                                          </p:stCondLst>
                                        </p:cTn>
                                        <p:tgtEl>
                                          <p:spTgt spid="3">
                                            <p:txEl>
                                              <p:pRg st="13" end="1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4C93-7753-4416-8662-98C7B6BE7F68}"/>
              </a:ext>
            </a:extLst>
          </p:cNvPr>
          <p:cNvSpPr>
            <a:spLocks noGrp="1"/>
          </p:cNvSpPr>
          <p:nvPr>
            <p:ph type="ctrTitle"/>
          </p:nvPr>
        </p:nvSpPr>
        <p:spPr>
          <a:xfrm>
            <a:off x="1801748" y="1061634"/>
            <a:ext cx="5832600" cy="706489"/>
          </a:xfrm>
        </p:spPr>
        <p:txBody>
          <a:bodyPr/>
          <a:lstStyle/>
          <a:p>
            <a:r>
              <a:rPr lang="en-US" sz="3600" dirty="0"/>
              <a:t>AI for Drug Discovery</a:t>
            </a:r>
          </a:p>
        </p:txBody>
      </p:sp>
      <p:pic>
        <p:nvPicPr>
          <p:cNvPr id="7" name="Picture 6">
            <a:extLst>
              <a:ext uri="{FF2B5EF4-FFF2-40B4-BE49-F238E27FC236}">
                <a16:creationId xmlns:a16="http://schemas.microsoft.com/office/drawing/2014/main" id="{D20F081C-244B-426D-A986-0C8BCDF23D1E}"/>
              </a:ext>
            </a:extLst>
          </p:cNvPr>
          <p:cNvPicPr>
            <a:picLocks noChangeAspect="1"/>
          </p:cNvPicPr>
          <p:nvPr/>
        </p:nvPicPr>
        <p:blipFill>
          <a:blip r:embed="rId3"/>
          <a:stretch>
            <a:fillRect/>
          </a:stretch>
        </p:blipFill>
        <p:spPr>
          <a:xfrm>
            <a:off x="1384839" y="2142317"/>
            <a:ext cx="2090657" cy="585384"/>
          </a:xfrm>
          <a:prstGeom prst="rect">
            <a:avLst/>
          </a:prstGeom>
        </p:spPr>
      </p:pic>
      <p:sp>
        <p:nvSpPr>
          <p:cNvPr id="9" name="Rectangle 8">
            <a:extLst>
              <a:ext uri="{FF2B5EF4-FFF2-40B4-BE49-F238E27FC236}">
                <a16:creationId xmlns:a16="http://schemas.microsoft.com/office/drawing/2014/main" id="{23123DC8-03CC-4F4D-A401-24252F667700}"/>
              </a:ext>
            </a:extLst>
          </p:cNvPr>
          <p:cNvSpPr/>
          <p:nvPr/>
        </p:nvSpPr>
        <p:spPr>
          <a:xfrm>
            <a:off x="1309606" y="2968137"/>
            <a:ext cx="5377912" cy="738664"/>
          </a:xfrm>
          <a:prstGeom prst="rect">
            <a:avLst/>
          </a:prstGeom>
        </p:spPr>
        <p:txBody>
          <a:bodyPr wrap="square">
            <a:spAutoFit/>
          </a:bodyPr>
          <a:lstStyle/>
          <a:p>
            <a:r>
              <a:rPr lang="en-US" dirty="0"/>
              <a:t>Using Convolutional networks to discover and designing new small molecule drugs.</a:t>
            </a:r>
          </a:p>
          <a:p>
            <a:endParaRPr lang="en-US" dirty="0"/>
          </a:p>
        </p:txBody>
      </p:sp>
      <p:sp>
        <p:nvSpPr>
          <p:cNvPr id="10" name="TextBox 9">
            <a:extLst>
              <a:ext uri="{FF2B5EF4-FFF2-40B4-BE49-F238E27FC236}">
                <a16:creationId xmlns:a16="http://schemas.microsoft.com/office/drawing/2014/main" id="{DD4E96C9-E95A-47E7-BC27-438E7BF4EBAE}"/>
              </a:ext>
            </a:extLst>
          </p:cNvPr>
          <p:cNvSpPr txBox="1"/>
          <p:nvPr/>
        </p:nvSpPr>
        <p:spPr>
          <a:xfrm>
            <a:off x="1309606" y="3766375"/>
            <a:ext cx="4200041" cy="1600438"/>
          </a:xfrm>
          <a:prstGeom prst="rect">
            <a:avLst/>
          </a:prstGeom>
          <a:noFill/>
        </p:spPr>
        <p:txBody>
          <a:bodyPr wrap="square" rtlCol="0">
            <a:spAutoFit/>
          </a:bodyPr>
          <a:lstStyle/>
          <a:p>
            <a:pPr marL="285750" indent="-285750">
              <a:buFont typeface="Arial" panose="020B0604020202020204" pitchFamily="34" charset="0"/>
              <a:buChar char="•"/>
            </a:pPr>
            <a:r>
              <a:rPr lang="en-US" dirty="0"/>
              <a:t>Improved hit rates by up to 10,000x and able to deliver accuracy comparable to wet lab experiments.</a:t>
            </a:r>
          </a:p>
          <a:p>
            <a:endParaRPr lang="en-US" dirty="0"/>
          </a:p>
          <a:p>
            <a:pPr marL="285750" indent="-285750">
              <a:buFont typeface="Arial" panose="020B0604020202020204" pitchFamily="34" charset="0"/>
              <a:buChar char="•"/>
            </a:pPr>
            <a:r>
              <a:rPr lang="en-US" dirty="0"/>
              <a:t>100 times faster than ultra high throughput screening. </a:t>
            </a:r>
          </a:p>
          <a:p>
            <a:pPr marL="285750" indent="-285750">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E411B027-42EE-4EAF-8671-450AE7A9ABAD}"/>
              </a:ext>
            </a:extLst>
          </p:cNvPr>
          <p:cNvPicPr>
            <a:picLocks noChangeAspect="1"/>
          </p:cNvPicPr>
          <p:nvPr/>
        </p:nvPicPr>
        <p:blipFill>
          <a:blip r:embed="rId4"/>
          <a:stretch>
            <a:fillRect/>
          </a:stretch>
        </p:blipFill>
        <p:spPr>
          <a:xfrm>
            <a:off x="5814869" y="3447342"/>
            <a:ext cx="2984670" cy="2238503"/>
          </a:xfrm>
          <a:prstGeom prst="rect">
            <a:avLst/>
          </a:prstGeom>
        </p:spPr>
      </p:pic>
    </p:spTree>
    <p:extLst>
      <p:ext uri="{BB962C8B-B14F-4D97-AF65-F5344CB8AC3E}">
        <p14:creationId xmlns:p14="http://schemas.microsoft.com/office/powerpoint/2010/main" val="117557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4C93-7753-4416-8662-98C7B6BE7F68}"/>
              </a:ext>
            </a:extLst>
          </p:cNvPr>
          <p:cNvSpPr>
            <a:spLocks noGrp="1"/>
          </p:cNvSpPr>
          <p:nvPr>
            <p:ph type="ctrTitle"/>
          </p:nvPr>
        </p:nvSpPr>
        <p:spPr>
          <a:xfrm>
            <a:off x="1801748" y="1061634"/>
            <a:ext cx="5832600" cy="706489"/>
          </a:xfrm>
        </p:spPr>
        <p:txBody>
          <a:bodyPr/>
          <a:lstStyle/>
          <a:p>
            <a:r>
              <a:rPr lang="en-US" sz="3600" dirty="0"/>
              <a:t>AI for Drug Discovery</a:t>
            </a:r>
          </a:p>
        </p:txBody>
      </p:sp>
      <p:pic>
        <p:nvPicPr>
          <p:cNvPr id="5" name="Picture 4">
            <a:extLst>
              <a:ext uri="{FF2B5EF4-FFF2-40B4-BE49-F238E27FC236}">
                <a16:creationId xmlns:a16="http://schemas.microsoft.com/office/drawing/2014/main" id="{76789DC1-9C84-4A75-A9B4-9D220DD67685}"/>
              </a:ext>
            </a:extLst>
          </p:cNvPr>
          <p:cNvPicPr>
            <a:picLocks noChangeAspect="1"/>
          </p:cNvPicPr>
          <p:nvPr/>
        </p:nvPicPr>
        <p:blipFill>
          <a:blip r:embed="rId3"/>
          <a:stretch>
            <a:fillRect/>
          </a:stretch>
        </p:blipFill>
        <p:spPr>
          <a:xfrm>
            <a:off x="1523032" y="2322612"/>
            <a:ext cx="952500" cy="952500"/>
          </a:xfrm>
          <a:prstGeom prst="rect">
            <a:avLst/>
          </a:prstGeom>
        </p:spPr>
      </p:pic>
      <p:sp>
        <p:nvSpPr>
          <p:cNvPr id="6" name="TextBox 5">
            <a:extLst>
              <a:ext uri="{FF2B5EF4-FFF2-40B4-BE49-F238E27FC236}">
                <a16:creationId xmlns:a16="http://schemas.microsoft.com/office/drawing/2014/main" id="{CDC4E2F4-2095-478D-B118-E2C2B5E50824}"/>
              </a:ext>
            </a:extLst>
          </p:cNvPr>
          <p:cNvSpPr txBox="1"/>
          <p:nvPr/>
        </p:nvSpPr>
        <p:spPr>
          <a:xfrm>
            <a:off x="1523032" y="3448373"/>
            <a:ext cx="6512839" cy="1169551"/>
          </a:xfrm>
          <a:prstGeom prst="rect">
            <a:avLst/>
          </a:prstGeom>
          <a:noFill/>
        </p:spPr>
        <p:txBody>
          <a:bodyPr wrap="square" rtlCol="0">
            <a:spAutoFit/>
          </a:bodyPr>
          <a:lstStyle/>
          <a:p>
            <a:pPr marL="285750" indent="-285750">
              <a:buFont typeface="Arial" panose="020B0604020202020204" pitchFamily="34" charset="0"/>
              <a:buChar char="•"/>
            </a:pPr>
            <a:r>
              <a:rPr lang="en-US" dirty="0"/>
              <a:t>Developed an AI platform that ingest scientific research data sets, then form and qualify hypotheses and generate novel insights.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 Hypothesis in 5 hours to treat ALS disease.</a:t>
            </a:r>
          </a:p>
          <a:p>
            <a:pPr marL="285750" indent="-285750">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A05EDEBD-8C87-4189-B92B-2B283C053453}"/>
              </a:ext>
            </a:extLst>
          </p:cNvPr>
          <p:cNvPicPr>
            <a:picLocks noChangeAspect="1"/>
          </p:cNvPicPr>
          <p:nvPr/>
        </p:nvPicPr>
        <p:blipFill>
          <a:blip r:embed="rId4"/>
          <a:stretch>
            <a:fillRect/>
          </a:stretch>
        </p:blipFill>
        <p:spPr>
          <a:xfrm>
            <a:off x="5819226" y="3936570"/>
            <a:ext cx="2051814" cy="1935674"/>
          </a:xfrm>
          <a:prstGeom prst="rect">
            <a:avLst/>
          </a:prstGeom>
        </p:spPr>
      </p:pic>
    </p:spTree>
    <p:extLst>
      <p:ext uri="{BB962C8B-B14F-4D97-AF65-F5344CB8AC3E}">
        <p14:creationId xmlns:p14="http://schemas.microsoft.com/office/powerpoint/2010/main" val="3033543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4C93-7753-4416-8662-98C7B6BE7F68}"/>
              </a:ext>
            </a:extLst>
          </p:cNvPr>
          <p:cNvSpPr>
            <a:spLocks noGrp="1"/>
          </p:cNvSpPr>
          <p:nvPr>
            <p:ph type="ctrTitle"/>
          </p:nvPr>
        </p:nvSpPr>
        <p:spPr>
          <a:xfrm>
            <a:off x="1351242" y="1026123"/>
            <a:ext cx="5832600" cy="706489"/>
          </a:xfrm>
        </p:spPr>
        <p:txBody>
          <a:bodyPr/>
          <a:lstStyle/>
          <a:p>
            <a:r>
              <a:rPr lang="en-US" sz="3600" dirty="0"/>
              <a:t>Virtual Robotic Lab</a:t>
            </a:r>
          </a:p>
        </p:txBody>
      </p:sp>
      <p:sp>
        <p:nvSpPr>
          <p:cNvPr id="3" name="Subtitle 2">
            <a:extLst>
              <a:ext uri="{FF2B5EF4-FFF2-40B4-BE49-F238E27FC236}">
                <a16:creationId xmlns:a16="http://schemas.microsoft.com/office/drawing/2014/main" id="{0F383330-FDA3-4723-ACFC-26FCB0C0887B}"/>
              </a:ext>
            </a:extLst>
          </p:cNvPr>
          <p:cNvSpPr>
            <a:spLocks noGrp="1"/>
          </p:cNvSpPr>
          <p:nvPr>
            <p:ph type="subTitle" idx="1"/>
          </p:nvPr>
        </p:nvSpPr>
        <p:spPr>
          <a:xfrm>
            <a:off x="1351242" y="2543037"/>
            <a:ext cx="6283106" cy="1035541"/>
          </a:xfrm>
        </p:spPr>
        <p:txBody>
          <a:bodyPr/>
          <a:lstStyle/>
          <a:p>
            <a:pPr marL="38100" indent="0"/>
            <a:endParaRPr lang="en-US" sz="1600" dirty="0"/>
          </a:p>
          <a:p>
            <a:pPr>
              <a:buFont typeface="Arial" panose="020B0604020202020204" pitchFamily="34" charset="0"/>
              <a:buChar char="•"/>
            </a:pPr>
            <a:r>
              <a:rPr lang="en-US" sz="1600" dirty="0"/>
              <a:t>The ECL allow researchers / scientists experiments in a central lab from anywhere in the world.</a:t>
            </a:r>
          </a:p>
        </p:txBody>
      </p:sp>
      <p:pic>
        <p:nvPicPr>
          <p:cNvPr id="10" name="Picture 9">
            <a:extLst>
              <a:ext uri="{FF2B5EF4-FFF2-40B4-BE49-F238E27FC236}">
                <a16:creationId xmlns:a16="http://schemas.microsoft.com/office/drawing/2014/main" id="{215A4DAD-E55C-443E-8D01-2A7EAFA7E265}"/>
              </a:ext>
            </a:extLst>
          </p:cNvPr>
          <p:cNvPicPr>
            <a:picLocks noChangeAspect="1"/>
          </p:cNvPicPr>
          <p:nvPr/>
        </p:nvPicPr>
        <p:blipFill>
          <a:blip r:embed="rId3"/>
          <a:stretch>
            <a:fillRect/>
          </a:stretch>
        </p:blipFill>
        <p:spPr>
          <a:xfrm>
            <a:off x="1072445" y="1951285"/>
            <a:ext cx="2935111" cy="487931"/>
          </a:xfrm>
          <a:prstGeom prst="rect">
            <a:avLst/>
          </a:prstGeom>
        </p:spPr>
      </p:pic>
      <p:pic>
        <p:nvPicPr>
          <p:cNvPr id="16" name="Picture 15">
            <a:extLst>
              <a:ext uri="{FF2B5EF4-FFF2-40B4-BE49-F238E27FC236}">
                <a16:creationId xmlns:a16="http://schemas.microsoft.com/office/drawing/2014/main" id="{285B2BB1-0CBF-4593-9C31-B9F3326EB22A}"/>
              </a:ext>
            </a:extLst>
          </p:cNvPr>
          <p:cNvPicPr>
            <a:picLocks noChangeAspect="1"/>
          </p:cNvPicPr>
          <p:nvPr/>
        </p:nvPicPr>
        <p:blipFill>
          <a:blip r:embed="rId4"/>
          <a:stretch>
            <a:fillRect/>
          </a:stretch>
        </p:blipFill>
        <p:spPr>
          <a:xfrm>
            <a:off x="1688860" y="3682399"/>
            <a:ext cx="5336280" cy="1950796"/>
          </a:xfrm>
          <a:prstGeom prst="rect">
            <a:avLst/>
          </a:prstGeom>
        </p:spPr>
      </p:pic>
    </p:spTree>
    <p:extLst>
      <p:ext uri="{BB962C8B-B14F-4D97-AF65-F5344CB8AC3E}">
        <p14:creationId xmlns:p14="http://schemas.microsoft.com/office/powerpoint/2010/main" val="332654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1835A7-FEE9-4D4C-8C7D-8D26581C2EA1}"/>
              </a:ext>
            </a:extLst>
          </p:cNvPr>
          <p:cNvPicPr>
            <a:picLocks noChangeAspect="1"/>
          </p:cNvPicPr>
          <p:nvPr/>
        </p:nvPicPr>
        <p:blipFill>
          <a:blip r:embed="rId2"/>
          <a:stretch>
            <a:fillRect/>
          </a:stretch>
        </p:blipFill>
        <p:spPr>
          <a:xfrm>
            <a:off x="998009" y="1429551"/>
            <a:ext cx="1571271" cy="1571271"/>
          </a:xfrm>
          <a:prstGeom prst="rect">
            <a:avLst/>
          </a:prstGeom>
        </p:spPr>
      </p:pic>
      <p:pic>
        <p:nvPicPr>
          <p:cNvPr id="7" name="Picture 6">
            <a:extLst>
              <a:ext uri="{FF2B5EF4-FFF2-40B4-BE49-F238E27FC236}">
                <a16:creationId xmlns:a16="http://schemas.microsoft.com/office/drawing/2014/main" id="{BFDC4519-C63D-4F5D-A85A-50A6E067C408}"/>
              </a:ext>
            </a:extLst>
          </p:cNvPr>
          <p:cNvPicPr>
            <a:picLocks noChangeAspect="1"/>
          </p:cNvPicPr>
          <p:nvPr/>
        </p:nvPicPr>
        <p:blipFill>
          <a:blip r:embed="rId3"/>
          <a:stretch>
            <a:fillRect/>
          </a:stretch>
        </p:blipFill>
        <p:spPr>
          <a:xfrm>
            <a:off x="3028070" y="1898558"/>
            <a:ext cx="952500" cy="952500"/>
          </a:xfrm>
          <a:prstGeom prst="rect">
            <a:avLst/>
          </a:prstGeom>
        </p:spPr>
      </p:pic>
      <p:pic>
        <p:nvPicPr>
          <p:cNvPr id="9" name="Picture 8">
            <a:extLst>
              <a:ext uri="{FF2B5EF4-FFF2-40B4-BE49-F238E27FC236}">
                <a16:creationId xmlns:a16="http://schemas.microsoft.com/office/drawing/2014/main" id="{E14B36E4-B861-48A6-828D-BD6022114450}"/>
              </a:ext>
            </a:extLst>
          </p:cNvPr>
          <p:cNvPicPr>
            <a:picLocks noChangeAspect="1"/>
          </p:cNvPicPr>
          <p:nvPr/>
        </p:nvPicPr>
        <p:blipFill>
          <a:blip r:embed="rId4"/>
          <a:stretch>
            <a:fillRect/>
          </a:stretch>
        </p:blipFill>
        <p:spPr>
          <a:xfrm>
            <a:off x="4454699" y="1898558"/>
            <a:ext cx="952500" cy="952500"/>
          </a:xfrm>
          <a:prstGeom prst="rect">
            <a:avLst/>
          </a:prstGeom>
        </p:spPr>
      </p:pic>
      <p:pic>
        <p:nvPicPr>
          <p:cNvPr id="11" name="Picture 10">
            <a:extLst>
              <a:ext uri="{FF2B5EF4-FFF2-40B4-BE49-F238E27FC236}">
                <a16:creationId xmlns:a16="http://schemas.microsoft.com/office/drawing/2014/main" id="{8E137072-4F81-4BFD-928C-BFFFB085E092}"/>
              </a:ext>
            </a:extLst>
          </p:cNvPr>
          <p:cNvPicPr>
            <a:picLocks noChangeAspect="1"/>
          </p:cNvPicPr>
          <p:nvPr/>
        </p:nvPicPr>
        <p:blipFill>
          <a:blip r:embed="rId5"/>
          <a:stretch>
            <a:fillRect/>
          </a:stretch>
        </p:blipFill>
        <p:spPr>
          <a:xfrm>
            <a:off x="5750983" y="1898558"/>
            <a:ext cx="952500" cy="952500"/>
          </a:xfrm>
          <a:prstGeom prst="rect">
            <a:avLst/>
          </a:prstGeom>
        </p:spPr>
      </p:pic>
      <p:pic>
        <p:nvPicPr>
          <p:cNvPr id="13" name="Picture 12">
            <a:extLst>
              <a:ext uri="{FF2B5EF4-FFF2-40B4-BE49-F238E27FC236}">
                <a16:creationId xmlns:a16="http://schemas.microsoft.com/office/drawing/2014/main" id="{7F16E473-9828-4CDC-B4E6-19915EBCEB5F}"/>
              </a:ext>
            </a:extLst>
          </p:cNvPr>
          <p:cNvPicPr>
            <a:picLocks noChangeAspect="1"/>
          </p:cNvPicPr>
          <p:nvPr/>
        </p:nvPicPr>
        <p:blipFill>
          <a:blip r:embed="rId6"/>
          <a:stretch>
            <a:fillRect/>
          </a:stretch>
        </p:blipFill>
        <p:spPr>
          <a:xfrm>
            <a:off x="1307395" y="3291416"/>
            <a:ext cx="952500" cy="952500"/>
          </a:xfrm>
          <a:prstGeom prst="rect">
            <a:avLst/>
          </a:prstGeom>
        </p:spPr>
      </p:pic>
      <p:pic>
        <p:nvPicPr>
          <p:cNvPr id="15" name="Picture 14">
            <a:extLst>
              <a:ext uri="{FF2B5EF4-FFF2-40B4-BE49-F238E27FC236}">
                <a16:creationId xmlns:a16="http://schemas.microsoft.com/office/drawing/2014/main" id="{8184C7EC-BEA7-4BD2-BE33-26F94271556A}"/>
              </a:ext>
            </a:extLst>
          </p:cNvPr>
          <p:cNvPicPr>
            <a:picLocks noChangeAspect="1"/>
          </p:cNvPicPr>
          <p:nvPr/>
        </p:nvPicPr>
        <p:blipFill>
          <a:blip r:embed="rId7"/>
          <a:stretch>
            <a:fillRect/>
          </a:stretch>
        </p:blipFill>
        <p:spPr>
          <a:xfrm>
            <a:off x="2772833" y="3286476"/>
            <a:ext cx="952500" cy="952500"/>
          </a:xfrm>
          <a:prstGeom prst="rect">
            <a:avLst/>
          </a:prstGeom>
        </p:spPr>
      </p:pic>
      <p:pic>
        <p:nvPicPr>
          <p:cNvPr id="17" name="Picture 16">
            <a:extLst>
              <a:ext uri="{FF2B5EF4-FFF2-40B4-BE49-F238E27FC236}">
                <a16:creationId xmlns:a16="http://schemas.microsoft.com/office/drawing/2014/main" id="{A708B8CE-EC11-47B8-B0FA-A5F77FCE021B}"/>
              </a:ext>
            </a:extLst>
          </p:cNvPr>
          <p:cNvPicPr>
            <a:picLocks noChangeAspect="1"/>
          </p:cNvPicPr>
          <p:nvPr/>
        </p:nvPicPr>
        <p:blipFill>
          <a:blip r:embed="rId8"/>
          <a:stretch>
            <a:fillRect/>
          </a:stretch>
        </p:blipFill>
        <p:spPr>
          <a:xfrm>
            <a:off x="4155372" y="3286476"/>
            <a:ext cx="952500" cy="952500"/>
          </a:xfrm>
          <a:prstGeom prst="rect">
            <a:avLst/>
          </a:prstGeom>
        </p:spPr>
      </p:pic>
      <p:pic>
        <p:nvPicPr>
          <p:cNvPr id="19" name="Picture 18">
            <a:extLst>
              <a:ext uri="{FF2B5EF4-FFF2-40B4-BE49-F238E27FC236}">
                <a16:creationId xmlns:a16="http://schemas.microsoft.com/office/drawing/2014/main" id="{4025078F-99D9-4604-84C8-8B2E4309B820}"/>
              </a:ext>
            </a:extLst>
          </p:cNvPr>
          <p:cNvPicPr>
            <a:picLocks noChangeAspect="1"/>
          </p:cNvPicPr>
          <p:nvPr/>
        </p:nvPicPr>
        <p:blipFill>
          <a:blip r:embed="rId9"/>
          <a:stretch>
            <a:fillRect/>
          </a:stretch>
        </p:blipFill>
        <p:spPr>
          <a:xfrm>
            <a:off x="5601407" y="3286476"/>
            <a:ext cx="952500" cy="952500"/>
          </a:xfrm>
          <a:prstGeom prst="rect">
            <a:avLst/>
          </a:prstGeom>
        </p:spPr>
      </p:pic>
      <p:pic>
        <p:nvPicPr>
          <p:cNvPr id="21" name="Picture 20">
            <a:extLst>
              <a:ext uri="{FF2B5EF4-FFF2-40B4-BE49-F238E27FC236}">
                <a16:creationId xmlns:a16="http://schemas.microsoft.com/office/drawing/2014/main" id="{778B5C4D-C9E8-4D2C-84B9-86E2743E08E3}"/>
              </a:ext>
            </a:extLst>
          </p:cNvPr>
          <p:cNvPicPr>
            <a:picLocks noChangeAspect="1"/>
          </p:cNvPicPr>
          <p:nvPr/>
        </p:nvPicPr>
        <p:blipFill>
          <a:blip r:embed="rId10"/>
          <a:stretch>
            <a:fillRect/>
          </a:stretch>
        </p:blipFill>
        <p:spPr>
          <a:xfrm>
            <a:off x="7143750" y="3286476"/>
            <a:ext cx="952500" cy="952500"/>
          </a:xfrm>
          <a:prstGeom prst="rect">
            <a:avLst/>
          </a:prstGeom>
        </p:spPr>
      </p:pic>
      <p:pic>
        <p:nvPicPr>
          <p:cNvPr id="23" name="Picture 22">
            <a:extLst>
              <a:ext uri="{FF2B5EF4-FFF2-40B4-BE49-F238E27FC236}">
                <a16:creationId xmlns:a16="http://schemas.microsoft.com/office/drawing/2014/main" id="{472870D0-6C6E-46B8-A6E3-92C3CECF4F92}"/>
              </a:ext>
            </a:extLst>
          </p:cNvPr>
          <p:cNvPicPr>
            <a:picLocks noChangeAspect="1"/>
          </p:cNvPicPr>
          <p:nvPr/>
        </p:nvPicPr>
        <p:blipFill>
          <a:blip r:embed="rId11"/>
          <a:stretch>
            <a:fillRect/>
          </a:stretch>
        </p:blipFill>
        <p:spPr>
          <a:xfrm>
            <a:off x="1307395" y="4636029"/>
            <a:ext cx="952500" cy="904875"/>
          </a:xfrm>
          <a:prstGeom prst="rect">
            <a:avLst/>
          </a:prstGeom>
        </p:spPr>
      </p:pic>
      <p:pic>
        <p:nvPicPr>
          <p:cNvPr id="25" name="Picture 24">
            <a:extLst>
              <a:ext uri="{FF2B5EF4-FFF2-40B4-BE49-F238E27FC236}">
                <a16:creationId xmlns:a16="http://schemas.microsoft.com/office/drawing/2014/main" id="{D3046334-69E0-4415-ABD1-93546A146B13}"/>
              </a:ext>
            </a:extLst>
          </p:cNvPr>
          <p:cNvPicPr>
            <a:picLocks noChangeAspect="1"/>
          </p:cNvPicPr>
          <p:nvPr/>
        </p:nvPicPr>
        <p:blipFill>
          <a:blip r:embed="rId12"/>
          <a:stretch>
            <a:fillRect/>
          </a:stretch>
        </p:blipFill>
        <p:spPr>
          <a:xfrm>
            <a:off x="2748671" y="4636029"/>
            <a:ext cx="952500" cy="952500"/>
          </a:xfrm>
          <a:prstGeom prst="rect">
            <a:avLst/>
          </a:prstGeom>
        </p:spPr>
      </p:pic>
      <p:pic>
        <p:nvPicPr>
          <p:cNvPr id="27" name="Picture 26">
            <a:extLst>
              <a:ext uri="{FF2B5EF4-FFF2-40B4-BE49-F238E27FC236}">
                <a16:creationId xmlns:a16="http://schemas.microsoft.com/office/drawing/2014/main" id="{86521A74-09CF-420D-93A0-F4C27C4BE3BC}"/>
              </a:ext>
            </a:extLst>
          </p:cNvPr>
          <p:cNvPicPr>
            <a:picLocks noChangeAspect="1"/>
          </p:cNvPicPr>
          <p:nvPr/>
        </p:nvPicPr>
        <p:blipFill>
          <a:blip r:embed="rId13"/>
          <a:stretch>
            <a:fillRect/>
          </a:stretch>
        </p:blipFill>
        <p:spPr>
          <a:xfrm>
            <a:off x="4089401" y="4671571"/>
            <a:ext cx="952500" cy="952500"/>
          </a:xfrm>
          <a:prstGeom prst="rect">
            <a:avLst/>
          </a:prstGeom>
        </p:spPr>
      </p:pic>
      <p:pic>
        <p:nvPicPr>
          <p:cNvPr id="29" name="Picture 28">
            <a:extLst>
              <a:ext uri="{FF2B5EF4-FFF2-40B4-BE49-F238E27FC236}">
                <a16:creationId xmlns:a16="http://schemas.microsoft.com/office/drawing/2014/main" id="{D527C5EB-65C0-4875-BBB3-139C9D66C5F5}"/>
              </a:ext>
            </a:extLst>
          </p:cNvPr>
          <p:cNvPicPr>
            <a:picLocks noChangeAspect="1"/>
          </p:cNvPicPr>
          <p:nvPr/>
        </p:nvPicPr>
        <p:blipFill>
          <a:blip r:embed="rId14"/>
          <a:stretch>
            <a:fillRect/>
          </a:stretch>
        </p:blipFill>
        <p:spPr>
          <a:xfrm>
            <a:off x="5539318" y="4674394"/>
            <a:ext cx="952500" cy="952500"/>
          </a:xfrm>
          <a:prstGeom prst="rect">
            <a:avLst/>
          </a:prstGeom>
        </p:spPr>
      </p:pic>
      <p:pic>
        <p:nvPicPr>
          <p:cNvPr id="31" name="Picture 30">
            <a:extLst>
              <a:ext uri="{FF2B5EF4-FFF2-40B4-BE49-F238E27FC236}">
                <a16:creationId xmlns:a16="http://schemas.microsoft.com/office/drawing/2014/main" id="{2B3830AB-FDB2-466C-885C-20C4B11A42A2}"/>
              </a:ext>
            </a:extLst>
          </p:cNvPr>
          <p:cNvPicPr>
            <a:picLocks noChangeAspect="1"/>
          </p:cNvPicPr>
          <p:nvPr/>
        </p:nvPicPr>
        <p:blipFill>
          <a:blip r:embed="rId15"/>
          <a:stretch>
            <a:fillRect/>
          </a:stretch>
        </p:blipFill>
        <p:spPr>
          <a:xfrm>
            <a:off x="7143750" y="4612216"/>
            <a:ext cx="952500" cy="952500"/>
          </a:xfrm>
          <a:prstGeom prst="rect">
            <a:avLst/>
          </a:prstGeom>
        </p:spPr>
      </p:pic>
      <p:pic>
        <p:nvPicPr>
          <p:cNvPr id="33" name="Picture 32">
            <a:extLst>
              <a:ext uri="{FF2B5EF4-FFF2-40B4-BE49-F238E27FC236}">
                <a16:creationId xmlns:a16="http://schemas.microsoft.com/office/drawing/2014/main" id="{BFF26244-5D65-4F6B-9FDB-EAC6C79D1A47}"/>
              </a:ext>
            </a:extLst>
          </p:cNvPr>
          <p:cNvPicPr>
            <a:picLocks noChangeAspect="1"/>
          </p:cNvPicPr>
          <p:nvPr/>
        </p:nvPicPr>
        <p:blipFill>
          <a:blip r:embed="rId16"/>
          <a:stretch>
            <a:fillRect/>
          </a:stretch>
        </p:blipFill>
        <p:spPr>
          <a:xfrm>
            <a:off x="7241295" y="1898558"/>
            <a:ext cx="952500" cy="952500"/>
          </a:xfrm>
          <a:prstGeom prst="rect">
            <a:avLst/>
          </a:prstGeom>
        </p:spPr>
      </p:pic>
      <p:sp>
        <p:nvSpPr>
          <p:cNvPr id="18" name="Title 1">
            <a:extLst>
              <a:ext uri="{FF2B5EF4-FFF2-40B4-BE49-F238E27FC236}">
                <a16:creationId xmlns:a16="http://schemas.microsoft.com/office/drawing/2014/main" id="{052AE726-AA63-4876-A38F-015AD86B1EAF}"/>
              </a:ext>
            </a:extLst>
          </p:cNvPr>
          <p:cNvSpPr>
            <a:spLocks noGrp="1"/>
          </p:cNvSpPr>
          <p:nvPr>
            <p:ph type="ctrTitle"/>
          </p:nvPr>
        </p:nvSpPr>
        <p:spPr>
          <a:xfrm>
            <a:off x="870883" y="974360"/>
            <a:ext cx="5832600" cy="706489"/>
          </a:xfrm>
        </p:spPr>
        <p:txBody>
          <a:bodyPr/>
          <a:lstStyle/>
          <a:p>
            <a:r>
              <a:rPr lang="en-US" sz="3600" dirty="0"/>
              <a:t>Other Startup’s</a:t>
            </a:r>
          </a:p>
        </p:txBody>
      </p:sp>
    </p:spTree>
    <p:extLst>
      <p:ext uri="{BB962C8B-B14F-4D97-AF65-F5344CB8AC3E}">
        <p14:creationId xmlns:p14="http://schemas.microsoft.com/office/powerpoint/2010/main" val="868575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567204-B620-47C2-A076-3BD0E36F7532}"/>
              </a:ext>
            </a:extLst>
          </p:cNvPr>
          <p:cNvSpPr>
            <a:spLocks noGrp="1"/>
          </p:cNvSpPr>
          <p:nvPr>
            <p:ph type="ctrTitle"/>
          </p:nvPr>
        </p:nvSpPr>
        <p:spPr>
          <a:xfrm>
            <a:off x="1244710" y="981735"/>
            <a:ext cx="5832600" cy="706489"/>
          </a:xfrm>
        </p:spPr>
        <p:txBody>
          <a:bodyPr/>
          <a:lstStyle/>
          <a:p>
            <a:r>
              <a:rPr lang="en-US" sz="3600" dirty="0"/>
              <a:t>AI Survey</a:t>
            </a:r>
          </a:p>
        </p:txBody>
      </p:sp>
      <p:sp>
        <p:nvSpPr>
          <p:cNvPr id="5" name="TextBox 4">
            <a:extLst>
              <a:ext uri="{FF2B5EF4-FFF2-40B4-BE49-F238E27FC236}">
                <a16:creationId xmlns:a16="http://schemas.microsoft.com/office/drawing/2014/main" id="{F024E241-14F3-4D84-8A3B-C7F68B0E69BF}"/>
              </a:ext>
            </a:extLst>
          </p:cNvPr>
          <p:cNvSpPr txBox="1"/>
          <p:nvPr/>
        </p:nvSpPr>
        <p:spPr>
          <a:xfrm>
            <a:off x="862970" y="1997475"/>
            <a:ext cx="7641836" cy="307777"/>
          </a:xfrm>
          <a:prstGeom prst="rect">
            <a:avLst/>
          </a:prstGeom>
          <a:noFill/>
        </p:spPr>
        <p:txBody>
          <a:bodyPr wrap="none" rtlCol="0">
            <a:spAutoFit/>
          </a:bodyPr>
          <a:lstStyle/>
          <a:p>
            <a:r>
              <a:rPr lang="en-US" dirty="0"/>
              <a:t>The Science Advisory Board &amp; </a:t>
            </a:r>
            <a:r>
              <a:rPr lang="en-US" dirty="0" err="1"/>
              <a:t>BenchSci</a:t>
            </a:r>
            <a:r>
              <a:rPr lang="en-US" dirty="0"/>
              <a:t> surveyed 330 scientists who work in drug discovery. </a:t>
            </a:r>
          </a:p>
        </p:txBody>
      </p:sp>
      <p:sp>
        <p:nvSpPr>
          <p:cNvPr id="6" name="TextBox 5">
            <a:extLst>
              <a:ext uri="{FF2B5EF4-FFF2-40B4-BE49-F238E27FC236}">
                <a16:creationId xmlns:a16="http://schemas.microsoft.com/office/drawing/2014/main" id="{7298358A-6628-4DD2-B9B6-5426553C7FD5}"/>
              </a:ext>
            </a:extLst>
          </p:cNvPr>
          <p:cNvSpPr txBox="1"/>
          <p:nvPr/>
        </p:nvSpPr>
        <p:spPr>
          <a:xfrm>
            <a:off x="1041400" y="2781300"/>
            <a:ext cx="3299301" cy="307777"/>
          </a:xfrm>
          <a:prstGeom prst="rect">
            <a:avLst/>
          </a:prstGeom>
          <a:noFill/>
        </p:spPr>
        <p:txBody>
          <a:bodyPr wrap="none" rtlCol="0">
            <a:spAutoFit/>
          </a:bodyPr>
          <a:lstStyle/>
          <a:p>
            <a:r>
              <a:rPr lang="en-US" dirty="0"/>
              <a:t>Familiarity AI in drug discovery process</a:t>
            </a:r>
          </a:p>
        </p:txBody>
      </p:sp>
      <p:pic>
        <p:nvPicPr>
          <p:cNvPr id="7" name="Picture 6">
            <a:extLst>
              <a:ext uri="{FF2B5EF4-FFF2-40B4-BE49-F238E27FC236}">
                <a16:creationId xmlns:a16="http://schemas.microsoft.com/office/drawing/2014/main" id="{C79B1AC8-38A1-4846-B903-6FDEFCA4EE57}"/>
              </a:ext>
            </a:extLst>
          </p:cNvPr>
          <p:cNvPicPr>
            <a:picLocks noChangeAspect="1"/>
          </p:cNvPicPr>
          <p:nvPr/>
        </p:nvPicPr>
        <p:blipFill>
          <a:blip r:embed="rId3"/>
          <a:stretch>
            <a:fillRect/>
          </a:stretch>
        </p:blipFill>
        <p:spPr>
          <a:xfrm>
            <a:off x="1041400" y="3089077"/>
            <a:ext cx="6515100" cy="2009775"/>
          </a:xfrm>
          <a:prstGeom prst="rect">
            <a:avLst/>
          </a:prstGeom>
        </p:spPr>
      </p:pic>
    </p:spTree>
    <p:extLst>
      <p:ext uri="{BB962C8B-B14F-4D97-AF65-F5344CB8AC3E}">
        <p14:creationId xmlns:p14="http://schemas.microsoft.com/office/powerpoint/2010/main" val="2609165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567204-B620-47C2-A076-3BD0E36F7532}"/>
              </a:ext>
            </a:extLst>
          </p:cNvPr>
          <p:cNvSpPr>
            <a:spLocks noGrp="1"/>
          </p:cNvSpPr>
          <p:nvPr>
            <p:ph type="ctrTitle"/>
          </p:nvPr>
        </p:nvSpPr>
        <p:spPr>
          <a:xfrm>
            <a:off x="1244710" y="981735"/>
            <a:ext cx="5832600" cy="706489"/>
          </a:xfrm>
        </p:spPr>
        <p:txBody>
          <a:bodyPr/>
          <a:lstStyle/>
          <a:p>
            <a:r>
              <a:rPr lang="en-US" sz="3600" dirty="0"/>
              <a:t>AI Survey</a:t>
            </a:r>
          </a:p>
        </p:txBody>
      </p:sp>
      <p:sp>
        <p:nvSpPr>
          <p:cNvPr id="5" name="TextBox 4">
            <a:extLst>
              <a:ext uri="{FF2B5EF4-FFF2-40B4-BE49-F238E27FC236}">
                <a16:creationId xmlns:a16="http://schemas.microsoft.com/office/drawing/2014/main" id="{F024E241-14F3-4D84-8A3B-C7F68B0E69BF}"/>
              </a:ext>
            </a:extLst>
          </p:cNvPr>
          <p:cNvSpPr txBox="1"/>
          <p:nvPr/>
        </p:nvSpPr>
        <p:spPr>
          <a:xfrm>
            <a:off x="888370" y="1780071"/>
            <a:ext cx="5456943" cy="307777"/>
          </a:xfrm>
          <a:prstGeom prst="rect">
            <a:avLst/>
          </a:prstGeom>
          <a:noFill/>
        </p:spPr>
        <p:txBody>
          <a:bodyPr wrap="none" rtlCol="0">
            <a:spAutoFit/>
          </a:bodyPr>
          <a:lstStyle/>
          <a:p>
            <a:r>
              <a:rPr lang="en-US" dirty="0"/>
              <a:t>What stages of drug discovery your organization currently use AI ?</a:t>
            </a:r>
          </a:p>
        </p:txBody>
      </p:sp>
      <p:pic>
        <p:nvPicPr>
          <p:cNvPr id="2" name="Picture 1">
            <a:extLst>
              <a:ext uri="{FF2B5EF4-FFF2-40B4-BE49-F238E27FC236}">
                <a16:creationId xmlns:a16="http://schemas.microsoft.com/office/drawing/2014/main" id="{4C3C9ADD-BDB7-4E30-B68C-FF367FB1A835}"/>
              </a:ext>
            </a:extLst>
          </p:cNvPr>
          <p:cNvPicPr>
            <a:picLocks noChangeAspect="1"/>
          </p:cNvPicPr>
          <p:nvPr/>
        </p:nvPicPr>
        <p:blipFill>
          <a:blip r:embed="rId3"/>
          <a:stretch>
            <a:fillRect/>
          </a:stretch>
        </p:blipFill>
        <p:spPr>
          <a:xfrm>
            <a:off x="1460500" y="2179695"/>
            <a:ext cx="4559299" cy="4276068"/>
          </a:xfrm>
          <a:prstGeom prst="rect">
            <a:avLst/>
          </a:prstGeom>
        </p:spPr>
      </p:pic>
    </p:spTree>
    <p:extLst>
      <p:ext uri="{BB962C8B-B14F-4D97-AF65-F5344CB8AC3E}">
        <p14:creationId xmlns:p14="http://schemas.microsoft.com/office/powerpoint/2010/main" val="3894588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567204-B620-47C2-A076-3BD0E36F7532}"/>
              </a:ext>
            </a:extLst>
          </p:cNvPr>
          <p:cNvSpPr>
            <a:spLocks noGrp="1"/>
          </p:cNvSpPr>
          <p:nvPr>
            <p:ph type="ctrTitle"/>
          </p:nvPr>
        </p:nvSpPr>
        <p:spPr>
          <a:xfrm>
            <a:off x="1244710" y="981735"/>
            <a:ext cx="5832600" cy="706489"/>
          </a:xfrm>
        </p:spPr>
        <p:txBody>
          <a:bodyPr/>
          <a:lstStyle/>
          <a:p>
            <a:r>
              <a:rPr lang="en-US" sz="3600" dirty="0"/>
              <a:t>AI Survey</a:t>
            </a:r>
          </a:p>
        </p:txBody>
      </p:sp>
      <p:sp>
        <p:nvSpPr>
          <p:cNvPr id="5" name="TextBox 4">
            <a:extLst>
              <a:ext uri="{FF2B5EF4-FFF2-40B4-BE49-F238E27FC236}">
                <a16:creationId xmlns:a16="http://schemas.microsoft.com/office/drawing/2014/main" id="{F024E241-14F3-4D84-8A3B-C7F68B0E69BF}"/>
              </a:ext>
            </a:extLst>
          </p:cNvPr>
          <p:cNvSpPr txBox="1"/>
          <p:nvPr/>
        </p:nvSpPr>
        <p:spPr>
          <a:xfrm>
            <a:off x="1153546" y="1703502"/>
            <a:ext cx="3724096" cy="307777"/>
          </a:xfrm>
          <a:prstGeom prst="rect">
            <a:avLst/>
          </a:prstGeom>
          <a:noFill/>
        </p:spPr>
        <p:txBody>
          <a:bodyPr wrap="none" rtlCol="0">
            <a:spAutoFit/>
          </a:bodyPr>
          <a:lstStyle/>
          <a:p>
            <a:r>
              <a:rPr lang="en-US" dirty="0"/>
              <a:t>Biggest barriers preventing broader adoption</a:t>
            </a:r>
          </a:p>
        </p:txBody>
      </p:sp>
      <p:pic>
        <p:nvPicPr>
          <p:cNvPr id="3" name="Picture 2">
            <a:extLst>
              <a:ext uri="{FF2B5EF4-FFF2-40B4-BE49-F238E27FC236}">
                <a16:creationId xmlns:a16="http://schemas.microsoft.com/office/drawing/2014/main" id="{D2C20743-6B81-4EF5-BDDF-0F42CFD47B4C}"/>
              </a:ext>
            </a:extLst>
          </p:cNvPr>
          <p:cNvPicPr>
            <a:picLocks noChangeAspect="1"/>
          </p:cNvPicPr>
          <p:nvPr/>
        </p:nvPicPr>
        <p:blipFill>
          <a:blip r:embed="rId3"/>
          <a:stretch>
            <a:fillRect/>
          </a:stretch>
        </p:blipFill>
        <p:spPr>
          <a:xfrm>
            <a:off x="1052830" y="2087848"/>
            <a:ext cx="6102318" cy="4236752"/>
          </a:xfrm>
          <a:prstGeom prst="rect">
            <a:avLst/>
          </a:prstGeom>
        </p:spPr>
      </p:pic>
    </p:spTree>
    <p:extLst>
      <p:ext uri="{BB962C8B-B14F-4D97-AF65-F5344CB8AC3E}">
        <p14:creationId xmlns:p14="http://schemas.microsoft.com/office/powerpoint/2010/main" val="408961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5" name="Shape 85"/>
          <p:cNvSpPr txBox="1">
            <a:spLocks noGrp="1"/>
          </p:cNvSpPr>
          <p:nvPr>
            <p:ph type="ctrTitle" idx="4294967295"/>
          </p:nvPr>
        </p:nvSpPr>
        <p:spPr>
          <a:xfrm>
            <a:off x="1369875" y="1747060"/>
            <a:ext cx="5642100" cy="1546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6000" b="1" dirty="0"/>
              <a:t>Hello!</a:t>
            </a:r>
            <a:endParaRPr sz="6000" b="1" dirty="0"/>
          </a:p>
        </p:txBody>
      </p:sp>
      <p:sp>
        <p:nvSpPr>
          <p:cNvPr id="86" name="Shape 86"/>
          <p:cNvSpPr txBox="1">
            <a:spLocks noGrp="1"/>
          </p:cNvSpPr>
          <p:nvPr>
            <p:ph type="subTitle" idx="4294967295"/>
          </p:nvPr>
        </p:nvSpPr>
        <p:spPr>
          <a:xfrm>
            <a:off x="1522091" y="3293560"/>
            <a:ext cx="5642100" cy="10464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sz="3600" b="1" dirty="0"/>
              <a:t>I am </a:t>
            </a:r>
            <a:r>
              <a:rPr lang="en-US" sz="3600" b="1" dirty="0">
                <a:solidFill>
                  <a:srgbClr val="0091EA"/>
                </a:solidFill>
                <a:latin typeface="Roboto Slab"/>
                <a:ea typeface="Roboto Slab"/>
                <a:sym typeface="Roboto Slab"/>
              </a:rPr>
              <a:t>Praneeth</a:t>
            </a:r>
            <a:endParaRPr sz="3600" b="1" dirty="0">
              <a:solidFill>
                <a:srgbClr val="0091EA"/>
              </a:solidFill>
              <a:latin typeface="Roboto Slab"/>
              <a:ea typeface="Roboto Slab"/>
              <a:sym typeface="Roboto Slab"/>
            </a:endParaRPr>
          </a:p>
        </p:txBody>
      </p:sp>
      <p:cxnSp>
        <p:nvCxnSpPr>
          <p:cNvPr id="89" name="Shape 89"/>
          <p:cNvCxnSpPr/>
          <p:nvPr/>
        </p:nvCxnSpPr>
        <p:spPr>
          <a:xfrm>
            <a:off x="6939075" y="5244825"/>
            <a:ext cx="145800" cy="567600"/>
          </a:xfrm>
          <a:prstGeom prst="straightConnector1">
            <a:avLst/>
          </a:prstGeom>
          <a:noFill/>
          <a:ln w="9525" cap="flat" cmpd="sng">
            <a:solidFill>
              <a:srgbClr val="CFD8DC"/>
            </a:solidFill>
            <a:prstDash val="solid"/>
            <a:round/>
            <a:headEnd type="none" w="med" len="med"/>
            <a:tailEnd type="none" w="med" len="med"/>
          </a:ln>
        </p:spPr>
      </p:cxnSp>
      <p:cxnSp>
        <p:nvCxnSpPr>
          <p:cNvPr id="90" name="Shape 90"/>
          <p:cNvCxnSpPr/>
          <p:nvPr/>
        </p:nvCxnSpPr>
        <p:spPr>
          <a:xfrm>
            <a:off x="7419812" y="4970090"/>
            <a:ext cx="289500" cy="396300"/>
          </a:xfrm>
          <a:prstGeom prst="straightConnector1">
            <a:avLst/>
          </a:prstGeom>
          <a:noFill/>
          <a:ln w="9525" cap="flat" cmpd="sng">
            <a:solidFill>
              <a:srgbClr val="CFD8DC"/>
            </a:solidFill>
            <a:prstDash val="solid"/>
            <a:round/>
            <a:headEnd type="none" w="med" len="med"/>
            <a:tailEnd type="none" w="med" len="med"/>
          </a:ln>
        </p:spPr>
      </p:cxnSp>
      <p:cxnSp>
        <p:nvCxnSpPr>
          <p:cNvPr id="91" name="Shape 91"/>
          <p:cNvCxnSpPr/>
          <p:nvPr/>
        </p:nvCxnSpPr>
        <p:spPr>
          <a:xfrm>
            <a:off x="7636225" y="4669275"/>
            <a:ext cx="802500" cy="259500"/>
          </a:xfrm>
          <a:prstGeom prst="straightConnector1">
            <a:avLst/>
          </a:prstGeom>
          <a:noFill/>
          <a:ln w="9525" cap="flat" cmpd="sng">
            <a:solidFill>
              <a:srgbClr val="CFD8DC"/>
            </a:solidFill>
            <a:prstDash val="solid"/>
            <a:round/>
            <a:headEnd type="none" w="med" len="med"/>
            <a:tailEnd type="none" w="med" len="med"/>
          </a:ln>
        </p:spPr>
      </p:cxnSp>
      <p:sp>
        <p:nvSpPr>
          <p:cNvPr id="92" name="Shape 92"/>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a:t>
            </a:fld>
            <a:endParaRPr/>
          </a:p>
        </p:txBody>
      </p:sp>
      <p:sp>
        <p:nvSpPr>
          <p:cNvPr id="11" name="Shape 84">
            <a:extLst>
              <a:ext uri="{FF2B5EF4-FFF2-40B4-BE49-F238E27FC236}">
                <a16:creationId xmlns:a16="http://schemas.microsoft.com/office/drawing/2014/main" id="{03879E91-CA9D-4EAE-9A3F-E4A178188B24}"/>
              </a:ext>
            </a:extLst>
          </p:cNvPr>
          <p:cNvSpPr/>
          <p:nvPr/>
        </p:nvSpPr>
        <p:spPr>
          <a:xfrm>
            <a:off x="6101625" y="1996060"/>
            <a:ext cx="1820700" cy="18207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2" name="Shape 88">
            <a:extLst>
              <a:ext uri="{FF2B5EF4-FFF2-40B4-BE49-F238E27FC236}">
                <a16:creationId xmlns:a16="http://schemas.microsoft.com/office/drawing/2014/main" id="{BB779676-A8E0-4796-987B-6B03A595FF0C}"/>
              </a:ext>
            </a:extLst>
          </p:cNvPr>
          <p:cNvPicPr preferRelativeResize="0"/>
          <p:nvPr/>
        </p:nvPicPr>
        <p:blipFill>
          <a:blip r:embed="rId4">
            <a:alphaModFix/>
          </a:blip>
          <a:stretch>
            <a:fillRect/>
          </a:stretch>
        </p:blipFill>
        <p:spPr>
          <a:xfrm>
            <a:off x="6205275" y="2099710"/>
            <a:ext cx="1613400" cy="16134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567204-B620-47C2-A076-3BD0E36F7532}"/>
              </a:ext>
            </a:extLst>
          </p:cNvPr>
          <p:cNvSpPr>
            <a:spLocks noGrp="1"/>
          </p:cNvSpPr>
          <p:nvPr>
            <p:ph type="ctrTitle"/>
          </p:nvPr>
        </p:nvSpPr>
        <p:spPr>
          <a:xfrm>
            <a:off x="1244710" y="981735"/>
            <a:ext cx="5832600" cy="706489"/>
          </a:xfrm>
        </p:spPr>
        <p:txBody>
          <a:bodyPr/>
          <a:lstStyle/>
          <a:p>
            <a:r>
              <a:rPr lang="en-US" sz="3600" dirty="0"/>
              <a:t>AI Survey</a:t>
            </a:r>
          </a:p>
        </p:txBody>
      </p:sp>
      <p:sp>
        <p:nvSpPr>
          <p:cNvPr id="5" name="TextBox 4">
            <a:extLst>
              <a:ext uri="{FF2B5EF4-FFF2-40B4-BE49-F238E27FC236}">
                <a16:creationId xmlns:a16="http://schemas.microsoft.com/office/drawing/2014/main" id="{F024E241-14F3-4D84-8A3B-C7F68B0E69BF}"/>
              </a:ext>
            </a:extLst>
          </p:cNvPr>
          <p:cNvSpPr txBox="1"/>
          <p:nvPr/>
        </p:nvSpPr>
        <p:spPr>
          <a:xfrm>
            <a:off x="1153546" y="1703502"/>
            <a:ext cx="6638356" cy="307777"/>
          </a:xfrm>
          <a:prstGeom prst="rect">
            <a:avLst/>
          </a:prstGeom>
          <a:noFill/>
        </p:spPr>
        <p:txBody>
          <a:bodyPr wrap="none" rtlCol="0">
            <a:spAutoFit/>
          </a:bodyPr>
          <a:lstStyle/>
          <a:p>
            <a:r>
              <a:rPr lang="en-US" dirty="0"/>
              <a:t>What would be the best help to overcome these barriers to increase the adoption?</a:t>
            </a:r>
          </a:p>
        </p:txBody>
      </p:sp>
      <p:pic>
        <p:nvPicPr>
          <p:cNvPr id="2" name="Picture 1">
            <a:extLst>
              <a:ext uri="{FF2B5EF4-FFF2-40B4-BE49-F238E27FC236}">
                <a16:creationId xmlns:a16="http://schemas.microsoft.com/office/drawing/2014/main" id="{4A891B14-BD4C-435F-8672-254D561600EE}"/>
              </a:ext>
            </a:extLst>
          </p:cNvPr>
          <p:cNvPicPr>
            <a:picLocks noChangeAspect="1"/>
          </p:cNvPicPr>
          <p:nvPr/>
        </p:nvPicPr>
        <p:blipFill>
          <a:blip r:embed="rId3"/>
          <a:stretch>
            <a:fillRect/>
          </a:stretch>
        </p:blipFill>
        <p:spPr>
          <a:xfrm>
            <a:off x="1153546" y="2221611"/>
            <a:ext cx="6657975" cy="3219450"/>
          </a:xfrm>
          <a:prstGeom prst="rect">
            <a:avLst/>
          </a:prstGeom>
        </p:spPr>
      </p:pic>
    </p:spTree>
    <p:extLst>
      <p:ext uri="{BB962C8B-B14F-4D97-AF65-F5344CB8AC3E}">
        <p14:creationId xmlns:p14="http://schemas.microsoft.com/office/powerpoint/2010/main" val="4100463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D30C-50B5-4A95-BCE2-83B700BF63F4}"/>
              </a:ext>
            </a:extLst>
          </p:cNvPr>
          <p:cNvSpPr>
            <a:spLocks noGrp="1"/>
          </p:cNvSpPr>
          <p:nvPr>
            <p:ph type="ctrTitle"/>
          </p:nvPr>
        </p:nvSpPr>
        <p:spPr>
          <a:xfrm>
            <a:off x="1918559" y="824088"/>
            <a:ext cx="5832600" cy="883381"/>
          </a:xfrm>
        </p:spPr>
        <p:txBody>
          <a:bodyPr/>
          <a:lstStyle/>
          <a:p>
            <a:r>
              <a:rPr lang="en-US"/>
              <a:t>AI for Operations</a:t>
            </a:r>
            <a:endParaRPr lang="en-US" dirty="0"/>
          </a:p>
        </p:txBody>
      </p:sp>
      <p:sp>
        <p:nvSpPr>
          <p:cNvPr id="3" name="Subtitle 2">
            <a:extLst>
              <a:ext uri="{FF2B5EF4-FFF2-40B4-BE49-F238E27FC236}">
                <a16:creationId xmlns:a16="http://schemas.microsoft.com/office/drawing/2014/main" id="{0D93D783-1914-4F90-9F95-D48BE06BAEB5}"/>
              </a:ext>
            </a:extLst>
          </p:cNvPr>
          <p:cNvSpPr>
            <a:spLocks noGrp="1"/>
          </p:cNvSpPr>
          <p:nvPr>
            <p:ph type="subTitle" idx="1"/>
          </p:nvPr>
        </p:nvSpPr>
        <p:spPr>
          <a:xfrm>
            <a:off x="1530980" y="1707469"/>
            <a:ext cx="6073422" cy="730931"/>
          </a:xfrm>
        </p:spPr>
        <p:txBody>
          <a:bodyPr/>
          <a:lstStyle/>
          <a:p>
            <a:r>
              <a:rPr lang="en-US" sz="2400" dirty="0"/>
              <a:t>Animal Behavior Analysis using Deeplearning</a:t>
            </a:r>
          </a:p>
          <a:p>
            <a:endParaRPr lang="en-US" sz="2400" dirty="0"/>
          </a:p>
          <a:p>
            <a:endParaRPr lang="en-US" sz="2400" dirty="0"/>
          </a:p>
        </p:txBody>
      </p:sp>
    </p:spTree>
    <p:extLst>
      <p:ext uri="{BB962C8B-B14F-4D97-AF65-F5344CB8AC3E}">
        <p14:creationId xmlns:p14="http://schemas.microsoft.com/office/powerpoint/2010/main" val="143164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67">
            <a:extLst>
              <a:ext uri="{FF2B5EF4-FFF2-40B4-BE49-F238E27FC236}">
                <a16:creationId xmlns:a16="http://schemas.microsoft.com/office/drawing/2014/main" id="{DA867A9F-347F-4D0E-BD47-9B37BE8E8E1E}"/>
              </a:ext>
            </a:extLst>
          </p:cNvPr>
          <p:cNvSpPr/>
          <p:nvPr/>
        </p:nvSpPr>
        <p:spPr>
          <a:xfrm>
            <a:off x="2287509" y="787094"/>
            <a:ext cx="4412201" cy="395944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tx2">
              <a:lumMod val="90000"/>
            </a:scheme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 name="video_file_2">
            <a:hlinkClick r:id="" action="ppaction://media"/>
            <a:extLst>
              <a:ext uri="{FF2B5EF4-FFF2-40B4-BE49-F238E27FC236}">
                <a16:creationId xmlns:a16="http://schemas.microsoft.com/office/drawing/2014/main" id="{A88ECA69-ECC7-4B94-BC90-9431127521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0573" y="1000938"/>
            <a:ext cx="4002729" cy="3002046"/>
          </a:xfrm>
          <a:prstGeom prst="rect">
            <a:avLst/>
          </a:prstGeom>
        </p:spPr>
      </p:pic>
    </p:spTree>
    <p:extLst>
      <p:ext uri="{BB962C8B-B14F-4D97-AF65-F5344CB8AC3E}">
        <p14:creationId xmlns:p14="http://schemas.microsoft.com/office/powerpoint/2010/main" val="28482713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367">
            <a:extLst>
              <a:ext uri="{FF2B5EF4-FFF2-40B4-BE49-F238E27FC236}">
                <a16:creationId xmlns:a16="http://schemas.microsoft.com/office/drawing/2014/main" id="{7056C96C-041B-426C-905E-F113C77D6083}"/>
              </a:ext>
            </a:extLst>
          </p:cNvPr>
          <p:cNvSpPr/>
          <p:nvPr/>
        </p:nvSpPr>
        <p:spPr>
          <a:xfrm>
            <a:off x="2648113" y="328041"/>
            <a:ext cx="3413292" cy="3083682"/>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tx2">
              <a:lumMod val="75000"/>
            </a:scheme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368">
            <a:extLst>
              <a:ext uri="{FF2B5EF4-FFF2-40B4-BE49-F238E27FC236}">
                <a16:creationId xmlns:a16="http://schemas.microsoft.com/office/drawing/2014/main" id="{CAF5695F-24C5-4568-A66E-0A4FC391C7AA}"/>
              </a:ext>
            </a:extLst>
          </p:cNvPr>
          <p:cNvSpPr/>
          <p:nvPr/>
        </p:nvSpPr>
        <p:spPr>
          <a:xfrm>
            <a:off x="2799131" y="431064"/>
            <a:ext cx="3133097" cy="2349822"/>
          </a:xfrm>
          <a:prstGeom prst="rect">
            <a:avLst/>
          </a:prstGeom>
          <a:solidFill>
            <a:srgbClr val="F3F3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rPr>
              <a:t>Place your screenshot here</a:t>
            </a:r>
            <a:endParaRPr sz="1000">
              <a:solidFill>
                <a:srgbClr val="999999"/>
              </a:solidFill>
            </a:endParaRPr>
          </a:p>
        </p:txBody>
      </p:sp>
      <p:sp>
        <p:nvSpPr>
          <p:cNvPr id="15" name="Shape 370">
            <a:extLst>
              <a:ext uri="{FF2B5EF4-FFF2-40B4-BE49-F238E27FC236}">
                <a16:creationId xmlns:a16="http://schemas.microsoft.com/office/drawing/2014/main" id="{5A1093E2-8982-428C-9A4F-1C7AA201F58A}"/>
              </a:ext>
            </a:extLst>
          </p:cNvPr>
          <p:cNvSpPr txBox="1">
            <a:spLocks/>
          </p:cNvSpPr>
          <p:nvPr/>
        </p:nvSpPr>
        <p:spPr>
          <a:xfrm>
            <a:off x="8585797" y="6501810"/>
            <a:ext cx="548700" cy="52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23</a:t>
            </a:fld>
            <a:endParaRPr lang="en"/>
          </a:p>
        </p:txBody>
      </p:sp>
      <p:pic>
        <p:nvPicPr>
          <p:cNvPr id="16" name="video_file_2">
            <a:hlinkClick r:id="" action="ppaction://media"/>
            <a:extLst>
              <a:ext uri="{FF2B5EF4-FFF2-40B4-BE49-F238E27FC236}">
                <a16:creationId xmlns:a16="http://schemas.microsoft.com/office/drawing/2014/main" id="{5388D04E-8B12-4079-8355-5BDF8685CB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99131" y="431065"/>
            <a:ext cx="3133095" cy="2349821"/>
          </a:xfrm>
          <a:prstGeom prst="rect">
            <a:avLst/>
          </a:prstGeom>
        </p:spPr>
      </p:pic>
      <p:pic>
        <p:nvPicPr>
          <p:cNvPr id="17" name="Picture 16">
            <a:extLst>
              <a:ext uri="{FF2B5EF4-FFF2-40B4-BE49-F238E27FC236}">
                <a16:creationId xmlns:a16="http://schemas.microsoft.com/office/drawing/2014/main" id="{25E5BE3A-D6D4-45D4-BD72-06A4D457A131}"/>
              </a:ext>
            </a:extLst>
          </p:cNvPr>
          <p:cNvPicPr>
            <a:picLocks noChangeAspect="1"/>
          </p:cNvPicPr>
          <p:nvPr/>
        </p:nvPicPr>
        <p:blipFill>
          <a:blip r:embed="rId6"/>
          <a:stretch>
            <a:fillRect/>
          </a:stretch>
        </p:blipFill>
        <p:spPr>
          <a:xfrm>
            <a:off x="130484" y="3514746"/>
            <a:ext cx="8470387" cy="1603346"/>
          </a:xfrm>
          <a:prstGeom prst="rect">
            <a:avLst/>
          </a:prstGeom>
        </p:spPr>
      </p:pic>
      <p:sp>
        <p:nvSpPr>
          <p:cNvPr id="18" name="TextBox 17">
            <a:extLst>
              <a:ext uri="{FF2B5EF4-FFF2-40B4-BE49-F238E27FC236}">
                <a16:creationId xmlns:a16="http://schemas.microsoft.com/office/drawing/2014/main" id="{7BFA83F3-70CE-44DA-B741-FF24098F21E8}"/>
              </a:ext>
            </a:extLst>
          </p:cNvPr>
          <p:cNvSpPr txBox="1"/>
          <p:nvPr/>
        </p:nvSpPr>
        <p:spPr>
          <a:xfrm>
            <a:off x="3127023" y="6040144"/>
            <a:ext cx="853119" cy="461665"/>
          </a:xfrm>
          <a:prstGeom prst="rect">
            <a:avLst/>
          </a:prstGeom>
          <a:noFill/>
        </p:spPr>
        <p:txBody>
          <a:bodyPr wrap="none" rtlCol="0">
            <a:spAutoFit/>
          </a:bodyPr>
          <a:lstStyle/>
          <a:p>
            <a:r>
              <a:rPr lang="en-US" sz="2400" dirty="0"/>
              <a:t>Rear</a:t>
            </a:r>
          </a:p>
        </p:txBody>
      </p:sp>
      <p:sp>
        <p:nvSpPr>
          <p:cNvPr id="19" name="TextBox 18">
            <a:extLst>
              <a:ext uri="{FF2B5EF4-FFF2-40B4-BE49-F238E27FC236}">
                <a16:creationId xmlns:a16="http://schemas.microsoft.com/office/drawing/2014/main" id="{07BF9298-5D44-4D6C-9912-1BAFECA78812}"/>
              </a:ext>
            </a:extLst>
          </p:cNvPr>
          <p:cNvSpPr txBox="1"/>
          <p:nvPr/>
        </p:nvSpPr>
        <p:spPr>
          <a:xfrm>
            <a:off x="762000" y="6040145"/>
            <a:ext cx="904415" cy="461665"/>
          </a:xfrm>
          <a:prstGeom prst="rect">
            <a:avLst/>
          </a:prstGeom>
          <a:noFill/>
        </p:spPr>
        <p:txBody>
          <a:bodyPr wrap="none" rtlCol="0">
            <a:spAutoFit/>
          </a:bodyPr>
          <a:lstStyle/>
          <a:p>
            <a:r>
              <a:rPr lang="en-US" sz="2400" dirty="0"/>
              <a:t>Drink</a:t>
            </a:r>
          </a:p>
        </p:txBody>
      </p:sp>
      <p:sp>
        <p:nvSpPr>
          <p:cNvPr id="20" name="TextBox 19">
            <a:extLst>
              <a:ext uri="{FF2B5EF4-FFF2-40B4-BE49-F238E27FC236}">
                <a16:creationId xmlns:a16="http://schemas.microsoft.com/office/drawing/2014/main" id="{1ED493F4-D50A-44A4-8D3D-80F1F401D8F6}"/>
              </a:ext>
            </a:extLst>
          </p:cNvPr>
          <p:cNvSpPr txBox="1"/>
          <p:nvPr/>
        </p:nvSpPr>
        <p:spPr>
          <a:xfrm>
            <a:off x="7275689" y="6040144"/>
            <a:ext cx="646331" cy="461665"/>
          </a:xfrm>
          <a:prstGeom prst="rect">
            <a:avLst/>
          </a:prstGeom>
          <a:noFill/>
        </p:spPr>
        <p:txBody>
          <a:bodyPr wrap="none" rtlCol="0">
            <a:spAutoFit/>
          </a:bodyPr>
          <a:lstStyle/>
          <a:p>
            <a:r>
              <a:rPr lang="en-US" sz="2400" dirty="0"/>
              <a:t>Eat</a:t>
            </a:r>
          </a:p>
        </p:txBody>
      </p:sp>
      <p:sp>
        <p:nvSpPr>
          <p:cNvPr id="21" name="TextBox 20">
            <a:extLst>
              <a:ext uri="{FF2B5EF4-FFF2-40B4-BE49-F238E27FC236}">
                <a16:creationId xmlns:a16="http://schemas.microsoft.com/office/drawing/2014/main" id="{2B15F334-FC1B-40D3-9AFE-4E5D3EDB39FE}"/>
              </a:ext>
            </a:extLst>
          </p:cNvPr>
          <p:cNvSpPr txBox="1"/>
          <p:nvPr/>
        </p:nvSpPr>
        <p:spPr>
          <a:xfrm>
            <a:off x="5166892" y="6040143"/>
            <a:ext cx="922047" cy="461665"/>
          </a:xfrm>
          <a:prstGeom prst="rect">
            <a:avLst/>
          </a:prstGeom>
          <a:noFill/>
        </p:spPr>
        <p:txBody>
          <a:bodyPr wrap="none" rtlCol="0">
            <a:spAutoFit/>
          </a:bodyPr>
          <a:lstStyle/>
          <a:p>
            <a:r>
              <a:rPr lang="en-US" sz="2400" dirty="0"/>
              <a:t>Hang</a:t>
            </a:r>
          </a:p>
        </p:txBody>
      </p:sp>
    </p:spTree>
    <p:extLst>
      <p:ext uri="{BB962C8B-B14F-4D97-AF65-F5344CB8AC3E}">
        <p14:creationId xmlns:p14="http://schemas.microsoft.com/office/powerpoint/2010/main" val="38055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7" fill="hold"/>
                                        <p:tgtEl>
                                          <p:spTgt spid="16"/>
                                        </p:tgtEl>
                                      </p:cBhvr>
                                    </p:cmd>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17"/>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4" presetClass="path" presetSubtype="0" accel="50000" decel="50000" fill="hold" grpId="1" nodeType="clickEffect">
                                  <p:stCondLst>
                                    <p:cond delay="0"/>
                                  </p:stCondLst>
                                  <p:childTnLst>
                                    <p:animMotion origin="layout" path="M 0 0 L 0 -0.25 E" pathEditMode="relative" ptsTypes="">
                                      <p:cBhvr>
                                        <p:cTn id="34" dur="2000" fill="hold"/>
                                        <p:tgtEl>
                                          <p:spTgt spid="21"/>
                                        </p:tgtEl>
                                        <p:attrNameLst>
                                          <p:attrName>ppt_x</p:attrName>
                                          <p:attrName>ppt_y</p:attrName>
                                        </p:attrNameLst>
                                      </p:cBhvr>
                                    </p:animMotion>
                                  </p:childTnLst>
                                </p:cTn>
                              </p:par>
                              <p:par>
                                <p:cTn id="35" presetID="64" presetClass="path" presetSubtype="0" accel="50000" decel="50000" fill="hold" grpId="1" nodeType="withEffect">
                                  <p:stCondLst>
                                    <p:cond delay="0"/>
                                  </p:stCondLst>
                                  <p:childTnLst>
                                    <p:animMotion origin="layout" path="M 0 0 L 0 -0.25 E" pathEditMode="relative" ptsTypes="">
                                      <p:cBhvr>
                                        <p:cTn id="36" dur="2000" fill="hold"/>
                                        <p:tgtEl>
                                          <p:spTgt spid="20"/>
                                        </p:tgtEl>
                                        <p:attrNameLst>
                                          <p:attrName>ppt_x</p:attrName>
                                          <p:attrName>ppt_y</p:attrName>
                                        </p:attrNameLst>
                                      </p:cBhvr>
                                    </p:animMotion>
                                  </p:childTnLst>
                                </p:cTn>
                              </p:par>
                              <p:par>
                                <p:cTn id="37" presetID="64" presetClass="path" presetSubtype="0" accel="50000" decel="50000" fill="hold" grpId="1" nodeType="withEffect">
                                  <p:stCondLst>
                                    <p:cond delay="0"/>
                                  </p:stCondLst>
                                  <p:childTnLst>
                                    <p:animMotion origin="layout" path="M 0 0 L 0 -0.25 E" pathEditMode="relative" ptsTypes="">
                                      <p:cBhvr>
                                        <p:cTn id="38" dur="2000" fill="hold"/>
                                        <p:tgtEl>
                                          <p:spTgt spid="18"/>
                                        </p:tgtEl>
                                        <p:attrNameLst>
                                          <p:attrName>ppt_x</p:attrName>
                                          <p:attrName>ppt_y</p:attrName>
                                        </p:attrNameLst>
                                      </p:cBhvr>
                                    </p:animMotion>
                                  </p:childTnLst>
                                </p:cTn>
                              </p:par>
                              <p:par>
                                <p:cTn id="39" presetID="64" presetClass="path" presetSubtype="0" accel="50000" decel="50000" fill="hold" grpId="1" nodeType="withEffect">
                                  <p:stCondLst>
                                    <p:cond delay="0"/>
                                  </p:stCondLst>
                                  <p:childTnLst>
                                    <p:animMotion origin="layout" path="M 0 0 L 0 -0.25 E" pathEditMode="relative" ptsTypes="">
                                      <p:cBhvr>
                                        <p:cTn id="40"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16"/>
                </p:tgtEl>
              </p:cMediaNode>
            </p:video>
          </p:childTnLst>
        </p:cTn>
      </p:par>
    </p:tnLst>
    <p:bldLst>
      <p:bldP spid="18" grpId="0"/>
      <p:bldP spid="18" grpId="1"/>
      <p:bldP spid="19" grpId="0"/>
      <p:bldP spid="19" grpId="1"/>
      <p:bldP spid="20" grpId="0"/>
      <p:bldP spid="20" grpId="1"/>
      <p:bldP spid="21" grpId="0"/>
      <p:bldP spid="2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3D8A4A-4731-447B-8068-B4504C3037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sp>
        <p:nvSpPr>
          <p:cNvPr id="3" name="TextBox 2">
            <a:extLst>
              <a:ext uri="{FF2B5EF4-FFF2-40B4-BE49-F238E27FC236}">
                <a16:creationId xmlns:a16="http://schemas.microsoft.com/office/drawing/2014/main" id="{90F6ED1B-F15C-4980-82F7-2FEECF80759C}"/>
              </a:ext>
            </a:extLst>
          </p:cNvPr>
          <p:cNvSpPr txBox="1"/>
          <p:nvPr/>
        </p:nvSpPr>
        <p:spPr>
          <a:xfrm>
            <a:off x="2496086" y="464425"/>
            <a:ext cx="3884397" cy="830997"/>
          </a:xfrm>
          <a:prstGeom prst="rect">
            <a:avLst/>
          </a:prstGeom>
          <a:noFill/>
        </p:spPr>
        <p:txBody>
          <a:bodyPr wrap="none" rtlCol="0">
            <a:spAutoFit/>
          </a:bodyPr>
          <a:lstStyle/>
          <a:p>
            <a:r>
              <a:rPr lang="en-US" sz="4800" b="1" dirty="0">
                <a:solidFill>
                  <a:srgbClr val="0091EA"/>
                </a:solidFill>
                <a:latin typeface="Roboto Slab"/>
                <a:ea typeface="Roboto Slab"/>
                <a:sym typeface="Roboto Slab"/>
              </a:rPr>
              <a:t>Architecture</a:t>
            </a:r>
          </a:p>
        </p:txBody>
      </p:sp>
      <p:pic>
        <p:nvPicPr>
          <p:cNvPr id="4" name="Picture 3">
            <a:extLst>
              <a:ext uri="{FF2B5EF4-FFF2-40B4-BE49-F238E27FC236}">
                <a16:creationId xmlns:a16="http://schemas.microsoft.com/office/drawing/2014/main" id="{E42A7013-EC44-47C9-AEE3-62C81BBE6EAB}"/>
              </a:ext>
            </a:extLst>
          </p:cNvPr>
          <p:cNvPicPr>
            <a:picLocks noChangeAspect="1"/>
          </p:cNvPicPr>
          <p:nvPr/>
        </p:nvPicPr>
        <p:blipFill>
          <a:blip r:embed="rId2"/>
          <a:stretch>
            <a:fillRect/>
          </a:stretch>
        </p:blipFill>
        <p:spPr>
          <a:xfrm flipH="1">
            <a:off x="1594104" y="1801368"/>
            <a:ext cx="676656" cy="676656"/>
          </a:xfrm>
          <a:prstGeom prst="rect">
            <a:avLst/>
          </a:prstGeom>
        </p:spPr>
      </p:pic>
      <p:pic>
        <p:nvPicPr>
          <p:cNvPr id="10" name="Picture 9">
            <a:extLst>
              <a:ext uri="{FF2B5EF4-FFF2-40B4-BE49-F238E27FC236}">
                <a16:creationId xmlns:a16="http://schemas.microsoft.com/office/drawing/2014/main" id="{9F9BAF8B-71CE-4B81-99E5-88125F614F98}"/>
              </a:ext>
            </a:extLst>
          </p:cNvPr>
          <p:cNvPicPr>
            <a:picLocks noChangeAspect="1"/>
          </p:cNvPicPr>
          <p:nvPr/>
        </p:nvPicPr>
        <p:blipFill>
          <a:blip r:embed="rId3"/>
          <a:stretch>
            <a:fillRect/>
          </a:stretch>
        </p:blipFill>
        <p:spPr>
          <a:xfrm>
            <a:off x="129921" y="2624328"/>
            <a:ext cx="1232535" cy="1875891"/>
          </a:xfrm>
          <a:prstGeom prst="rect">
            <a:avLst/>
          </a:prstGeom>
        </p:spPr>
      </p:pic>
      <p:pic>
        <p:nvPicPr>
          <p:cNvPr id="12" name="Picture 11">
            <a:extLst>
              <a:ext uri="{FF2B5EF4-FFF2-40B4-BE49-F238E27FC236}">
                <a16:creationId xmlns:a16="http://schemas.microsoft.com/office/drawing/2014/main" id="{A1964C10-04C8-469A-813D-D2A3E633FDCE}"/>
              </a:ext>
            </a:extLst>
          </p:cNvPr>
          <p:cNvPicPr>
            <a:picLocks noChangeAspect="1"/>
          </p:cNvPicPr>
          <p:nvPr/>
        </p:nvPicPr>
        <p:blipFill>
          <a:blip r:embed="rId4"/>
          <a:stretch>
            <a:fillRect/>
          </a:stretch>
        </p:blipFill>
        <p:spPr>
          <a:xfrm>
            <a:off x="2270760" y="3968496"/>
            <a:ext cx="4898136" cy="2364638"/>
          </a:xfrm>
          <a:prstGeom prst="rect">
            <a:avLst/>
          </a:prstGeom>
        </p:spPr>
      </p:pic>
      <p:cxnSp>
        <p:nvCxnSpPr>
          <p:cNvPr id="18" name="Straight Arrow Connector 17">
            <a:extLst>
              <a:ext uri="{FF2B5EF4-FFF2-40B4-BE49-F238E27FC236}">
                <a16:creationId xmlns:a16="http://schemas.microsoft.com/office/drawing/2014/main" id="{0AE3F3BF-7860-4114-A421-A3D018A6C7DA}"/>
              </a:ext>
            </a:extLst>
          </p:cNvPr>
          <p:cNvCxnSpPr>
            <a:cxnSpLocks/>
          </p:cNvCxnSpPr>
          <p:nvPr/>
        </p:nvCxnSpPr>
        <p:spPr>
          <a:xfrm>
            <a:off x="2743200" y="2624328"/>
            <a:ext cx="685800" cy="80467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318D7D-86D1-450F-A659-B25BA4150836}"/>
              </a:ext>
            </a:extLst>
          </p:cNvPr>
          <p:cNvCxnSpPr>
            <a:cxnSpLocks/>
          </p:cNvCxnSpPr>
          <p:nvPr/>
        </p:nvCxnSpPr>
        <p:spPr>
          <a:xfrm flipV="1">
            <a:off x="5650992" y="2660905"/>
            <a:ext cx="603504" cy="76809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Shape 367">
            <a:extLst>
              <a:ext uri="{FF2B5EF4-FFF2-40B4-BE49-F238E27FC236}">
                <a16:creationId xmlns:a16="http://schemas.microsoft.com/office/drawing/2014/main" id="{54FDF087-B9D4-449A-B216-97198848BA73}"/>
              </a:ext>
            </a:extLst>
          </p:cNvPr>
          <p:cNvSpPr/>
          <p:nvPr/>
        </p:nvSpPr>
        <p:spPr>
          <a:xfrm>
            <a:off x="6487668" y="1399033"/>
            <a:ext cx="1632204" cy="1435607"/>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tx2">
              <a:lumMod val="75000"/>
            </a:scheme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7" name="Picture 26">
            <a:extLst>
              <a:ext uri="{FF2B5EF4-FFF2-40B4-BE49-F238E27FC236}">
                <a16:creationId xmlns:a16="http://schemas.microsoft.com/office/drawing/2014/main" id="{46FBA606-DFD3-43C1-A29C-15F49695A53E}"/>
              </a:ext>
            </a:extLst>
          </p:cNvPr>
          <p:cNvPicPr>
            <a:picLocks noChangeAspect="1"/>
          </p:cNvPicPr>
          <p:nvPr/>
        </p:nvPicPr>
        <p:blipFill>
          <a:blip r:embed="rId5"/>
          <a:stretch>
            <a:fillRect/>
          </a:stretch>
        </p:blipFill>
        <p:spPr>
          <a:xfrm>
            <a:off x="6581775" y="1470202"/>
            <a:ext cx="1464945" cy="1095375"/>
          </a:xfrm>
          <a:prstGeom prst="rect">
            <a:avLst/>
          </a:prstGeom>
        </p:spPr>
      </p:pic>
      <p:sp>
        <p:nvSpPr>
          <p:cNvPr id="28" name="TextBox 27">
            <a:extLst>
              <a:ext uri="{FF2B5EF4-FFF2-40B4-BE49-F238E27FC236}">
                <a16:creationId xmlns:a16="http://schemas.microsoft.com/office/drawing/2014/main" id="{9382BD92-4840-49FD-9F52-838BD4628309}"/>
              </a:ext>
            </a:extLst>
          </p:cNvPr>
          <p:cNvSpPr txBox="1"/>
          <p:nvPr/>
        </p:nvSpPr>
        <p:spPr>
          <a:xfrm>
            <a:off x="6619016" y="1439422"/>
            <a:ext cx="635508" cy="307777"/>
          </a:xfrm>
          <a:prstGeom prst="rect">
            <a:avLst/>
          </a:prstGeom>
          <a:noFill/>
        </p:spPr>
        <p:txBody>
          <a:bodyPr wrap="square" rtlCol="0">
            <a:spAutoFit/>
          </a:bodyPr>
          <a:lstStyle/>
          <a:p>
            <a:r>
              <a:rPr lang="en-US" dirty="0">
                <a:solidFill>
                  <a:schemeClr val="bg1"/>
                </a:solidFill>
              </a:rPr>
              <a:t>Rear</a:t>
            </a:r>
          </a:p>
        </p:txBody>
      </p:sp>
      <p:sp>
        <p:nvSpPr>
          <p:cNvPr id="29" name="Rectangle 28">
            <a:extLst>
              <a:ext uri="{FF2B5EF4-FFF2-40B4-BE49-F238E27FC236}">
                <a16:creationId xmlns:a16="http://schemas.microsoft.com/office/drawing/2014/main" id="{7EE7BF35-27E0-4535-B27F-A17B4E3783A3}"/>
              </a:ext>
            </a:extLst>
          </p:cNvPr>
          <p:cNvSpPr/>
          <p:nvPr/>
        </p:nvSpPr>
        <p:spPr>
          <a:xfrm>
            <a:off x="6641856" y="1985807"/>
            <a:ext cx="612668" cy="307777"/>
          </a:xfrm>
          <a:prstGeom prst="rect">
            <a:avLst/>
          </a:prstGeom>
        </p:spPr>
        <p:txBody>
          <a:bodyPr wrap="none">
            <a:spAutoFit/>
          </a:bodyPr>
          <a:lstStyle/>
          <a:p>
            <a:r>
              <a:rPr lang="en-US" dirty="0">
                <a:solidFill>
                  <a:schemeClr val="bg1"/>
                </a:solidFill>
              </a:rPr>
              <a:t>Hang</a:t>
            </a:r>
            <a:endParaRPr lang="en-US" dirty="0"/>
          </a:p>
        </p:txBody>
      </p:sp>
      <p:sp>
        <p:nvSpPr>
          <p:cNvPr id="30" name="Rectangle 29">
            <a:extLst>
              <a:ext uri="{FF2B5EF4-FFF2-40B4-BE49-F238E27FC236}">
                <a16:creationId xmlns:a16="http://schemas.microsoft.com/office/drawing/2014/main" id="{8ABFE4F7-2F90-464E-A16B-A382FF08A4D4}"/>
              </a:ext>
            </a:extLst>
          </p:cNvPr>
          <p:cNvSpPr/>
          <p:nvPr/>
        </p:nvSpPr>
        <p:spPr>
          <a:xfrm>
            <a:off x="7385673" y="1439423"/>
            <a:ext cx="603050" cy="307777"/>
          </a:xfrm>
          <a:prstGeom prst="rect">
            <a:avLst/>
          </a:prstGeom>
        </p:spPr>
        <p:txBody>
          <a:bodyPr wrap="none">
            <a:spAutoFit/>
          </a:bodyPr>
          <a:lstStyle/>
          <a:p>
            <a:r>
              <a:rPr lang="en-US" dirty="0">
                <a:solidFill>
                  <a:schemeClr val="bg1"/>
                </a:solidFill>
              </a:rPr>
              <a:t>Drink</a:t>
            </a:r>
            <a:endParaRPr lang="en-US" dirty="0"/>
          </a:p>
        </p:txBody>
      </p:sp>
      <p:sp>
        <p:nvSpPr>
          <p:cNvPr id="31" name="TextBox 30">
            <a:extLst>
              <a:ext uri="{FF2B5EF4-FFF2-40B4-BE49-F238E27FC236}">
                <a16:creationId xmlns:a16="http://schemas.microsoft.com/office/drawing/2014/main" id="{87D6A4A3-AD51-487B-8654-F848F74BE837}"/>
              </a:ext>
            </a:extLst>
          </p:cNvPr>
          <p:cNvSpPr txBox="1"/>
          <p:nvPr/>
        </p:nvSpPr>
        <p:spPr>
          <a:xfrm>
            <a:off x="7447788" y="2017889"/>
            <a:ext cx="635508" cy="307777"/>
          </a:xfrm>
          <a:prstGeom prst="rect">
            <a:avLst/>
          </a:prstGeom>
          <a:noFill/>
        </p:spPr>
        <p:txBody>
          <a:bodyPr wrap="square" rtlCol="0">
            <a:spAutoFit/>
          </a:bodyPr>
          <a:lstStyle/>
          <a:p>
            <a:r>
              <a:rPr lang="en-US" dirty="0">
                <a:solidFill>
                  <a:schemeClr val="bg1"/>
                </a:solidFill>
              </a:rPr>
              <a:t>Rear</a:t>
            </a:r>
          </a:p>
        </p:txBody>
      </p:sp>
      <p:sp>
        <p:nvSpPr>
          <p:cNvPr id="36" name="TextBox 35">
            <a:extLst>
              <a:ext uri="{FF2B5EF4-FFF2-40B4-BE49-F238E27FC236}">
                <a16:creationId xmlns:a16="http://schemas.microsoft.com/office/drawing/2014/main" id="{737CB342-3D5E-42A5-B16D-D7BD0072FF44}"/>
              </a:ext>
            </a:extLst>
          </p:cNvPr>
          <p:cNvSpPr txBox="1"/>
          <p:nvPr/>
        </p:nvSpPr>
        <p:spPr>
          <a:xfrm>
            <a:off x="3172268" y="2573030"/>
            <a:ext cx="823660" cy="430887"/>
          </a:xfrm>
          <a:prstGeom prst="rect">
            <a:avLst/>
          </a:prstGeom>
          <a:noFill/>
        </p:spPr>
        <p:txBody>
          <a:bodyPr wrap="square" rtlCol="0">
            <a:spAutoFit/>
          </a:bodyPr>
          <a:lstStyle/>
          <a:p>
            <a:r>
              <a:rPr lang="en-US" sz="1100" dirty="0"/>
              <a:t>Real-time streaming</a:t>
            </a:r>
          </a:p>
        </p:txBody>
      </p:sp>
      <p:sp>
        <p:nvSpPr>
          <p:cNvPr id="37" name="TextBox 36">
            <a:extLst>
              <a:ext uri="{FF2B5EF4-FFF2-40B4-BE49-F238E27FC236}">
                <a16:creationId xmlns:a16="http://schemas.microsoft.com/office/drawing/2014/main" id="{1047C7B4-CD72-4F2B-B57E-A5766ABA059F}"/>
              </a:ext>
            </a:extLst>
          </p:cNvPr>
          <p:cNvSpPr txBox="1"/>
          <p:nvPr/>
        </p:nvSpPr>
        <p:spPr>
          <a:xfrm>
            <a:off x="5106924" y="2595778"/>
            <a:ext cx="813816" cy="430887"/>
          </a:xfrm>
          <a:prstGeom prst="rect">
            <a:avLst/>
          </a:prstGeom>
          <a:noFill/>
        </p:spPr>
        <p:txBody>
          <a:bodyPr wrap="square" rtlCol="0">
            <a:spAutoFit/>
          </a:bodyPr>
          <a:lstStyle/>
          <a:p>
            <a:r>
              <a:rPr lang="en-US" sz="1100" dirty="0"/>
              <a:t>Real-time streaming</a:t>
            </a:r>
          </a:p>
        </p:txBody>
      </p:sp>
    </p:spTree>
    <p:extLst>
      <p:ext uri="{BB962C8B-B14F-4D97-AF65-F5344CB8AC3E}">
        <p14:creationId xmlns:p14="http://schemas.microsoft.com/office/powerpoint/2010/main" val="3501300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8CDFC2-9A4C-41A9-8B2E-FB7BFAA6108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
        <p:nvSpPr>
          <p:cNvPr id="12" name="TextBox 11">
            <a:extLst>
              <a:ext uri="{FF2B5EF4-FFF2-40B4-BE49-F238E27FC236}">
                <a16:creationId xmlns:a16="http://schemas.microsoft.com/office/drawing/2014/main" id="{310EEAEF-44C9-4396-BE05-7CF9405408C6}"/>
              </a:ext>
            </a:extLst>
          </p:cNvPr>
          <p:cNvSpPr txBox="1"/>
          <p:nvPr/>
        </p:nvSpPr>
        <p:spPr>
          <a:xfrm>
            <a:off x="1215926" y="555865"/>
            <a:ext cx="5707012" cy="830997"/>
          </a:xfrm>
          <a:prstGeom prst="rect">
            <a:avLst/>
          </a:prstGeom>
          <a:noFill/>
        </p:spPr>
        <p:txBody>
          <a:bodyPr wrap="none" rtlCol="0">
            <a:spAutoFit/>
          </a:bodyPr>
          <a:lstStyle/>
          <a:p>
            <a:r>
              <a:rPr lang="en-US" sz="4800" b="1" dirty="0">
                <a:solidFill>
                  <a:srgbClr val="0091EA"/>
                </a:solidFill>
                <a:latin typeface="Roboto Slab"/>
                <a:ea typeface="Roboto Slab"/>
                <a:sym typeface="Roboto Slab"/>
              </a:rPr>
              <a:t>Other Applications</a:t>
            </a:r>
          </a:p>
        </p:txBody>
      </p:sp>
      <p:sp>
        <p:nvSpPr>
          <p:cNvPr id="13" name="TextBox 12">
            <a:extLst>
              <a:ext uri="{FF2B5EF4-FFF2-40B4-BE49-F238E27FC236}">
                <a16:creationId xmlns:a16="http://schemas.microsoft.com/office/drawing/2014/main" id="{21DBBBA3-934C-4A5C-ABF8-6F9794B6B62C}"/>
              </a:ext>
            </a:extLst>
          </p:cNvPr>
          <p:cNvSpPr txBox="1"/>
          <p:nvPr/>
        </p:nvSpPr>
        <p:spPr>
          <a:xfrm>
            <a:off x="1289304" y="1993392"/>
            <a:ext cx="2521844" cy="400110"/>
          </a:xfrm>
          <a:prstGeom prst="rect">
            <a:avLst/>
          </a:prstGeom>
          <a:noFill/>
        </p:spPr>
        <p:txBody>
          <a:bodyPr wrap="none" rtlCol="0">
            <a:spAutoFit/>
          </a:bodyPr>
          <a:lstStyle/>
          <a:p>
            <a:r>
              <a:rPr lang="en-US" sz="2000" dirty="0"/>
              <a:t>Rodent Identification</a:t>
            </a:r>
          </a:p>
        </p:txBody>
      </p:sp>
      <p:sp>
        <p:nvSpPr>
          <p:cNvPr id="16" name="TextBox 15">
            <a:extLst>
              <a:ext uri="{FF2B5EF4-FFF2-40B4-BE49-F238E27FC236}">
                <a16:creationId xmlns:a16="http://schemas.microsoft.com/office/drawing/2014/main" id="{59B08A9E-1675-47DC-87F0-AE125C9FABEF}"/>
              </a:ext>
            </a:extLst>
          </p:cNvPr>
          <p:cNvSpPr txBox="1"/>
          <p:nvPr/>
        </p:nvSpPr>
        <p:spPr>
          <a:xfrm>
            <a:off x="1536192" y="2707180"/>
            <a:ext cx="1776448" cy="954107"/>
          </a:xfrm>
          <a:prstGeom prst="rect">
            <a:avLst/>
          </a:prstGeom>
          <a:noFill/>
        </p:spPr>
        <p:txBody>
          <a:bodyPr wrap="none" rtlCol="0">
            <a:spAutoFit/>
          </a:bodyPr>
          <a:lstStyle/>
          <a:p>
            <a:pPr marL="285750" indent="-285750">
              <a:buFont typeface="Arial" panose="020B0604020202020204" pitchFamily="34" charset="0"/>
              <a:buChar char="•"/>
            </a:pPr>
            <a:r>
              <a:rPr lang="en-US" dirty="0"/>
              <a:t>Gender</a:t>
            </a:r>
          </a:p>
          <a:p>
            <a:pPr marL="285750" indent="-285750">
              <a:buFont typeface="Arial" panose="020B0604020202020204" pitchFamily="34" charset="0"/>
              <a:buChar char="•"/>
            </a:pPr>
            <a:r>
              <a:rPr lang="en-US" dirty="0"/>
              <a:t>Age</a:t>
            </a:r>
          </a:p>
          <a:p>
            <a:pPr marL="285750" indent="-285750">
              <a:buFont typeface="Arial" panose="020B0604020202020204" pitchFamily="34" charset="0"/>
              <a:buChar char="•"/>
            </a:pPr>
            <a:r>
              <a:rPr lang="en-US" dirty="0"/>
              <a:t>Healthy / Injured</a:t>
            </a:r>
          </a:p>
          <a:p>
            <a:pPr marL="285750" indent="-285750">
              <a:buFont typeface="Arial" panose="020B0604020202020204" pitchFamily="34" charset="0"/>
              <a:buChar char="•"/>
            </a:pPr>
            <a:r>
              <a:rPr lang="en-US" dirty="0"/>
              <a:t>Abnormalities</a:t>
            </a:r>
          </a:p>
        </p:txBody>
      </p:sp>
      <p:pic>
        <p:nvPicPr>
          <p:cNvPr id="21" name="Picture 20">
            <a:extLst>
              <a:ext uri="{FF2B5EF4-FFF2-40B4-BE49-F238E27FC236}">
                <a16:creationId xmlns:a16="http://schemas.microsoft.com/office/drawing/2014/main" id="{87954D3B-9BF4-4EC5-90CD-413762493302}"/>
              </a:ext>
            </a:extLst>
          </p:cNvPr>
          <p:cNvPicPr>
            <a:picLocks noChangeAspect="1"/>
          </p:cNvPicPr>
          <p:nvPr/>
        </p:nvPicPr>
        <p:blipFill>
          <a:blip r:embed="rId2"/>
          <a:stretch>
            <a:fillRect/>
          </a:stretch>
        </p:blipFill>
        <p:spPr>
          <a:xfrm>
            <a:off x="4203954" y="2431758"/>
            <a:ext cx="2400300" cy="1504950"/>
          </a:xfrm>
          <a:prstGeom prst="rect">
            <a:avLst/>
          </a:prstGeom>
        </p:spPr>
      </p:pic>
      <p:graphicFrame>
        <p:nvGraphicFramePr>
          <p:cNvPr id="23" name="Table 22">
            <a:extLst>
              <a:ext uri="{FF2B5EF4-FFF2-40B4-BE49-F238E27FC236}">
                <a16:creationId xmlns:a16="http://schemas.microsoft.com/office/drawing/2014/main" id="{17286DB9-11C9-4DE3-8027-C63915E78F77}"/>
              </a:ext>
            </a:extLst>
          </p:cNvPr>
          <p:cNvGraphicFramePr>
            <a:graphicFrameLocks noGrp="1"/>
          </p:cNvGraphicFramePr>
          <p:nvPr>
            <p:extLst>
              <p:ext uri="{D42A27DB-BD31-4B8C-83A1-F6EECF244321}">
                <p14:modId xmlns:p14="http://schemas.microsoft.com/office/powerpoint/2010/main" val="857725143"/>
              </p:ext>
            </p:extLst>
          </p:nvPr>
        </p:nvGraphicFramePr>
        <p:xfrm>
          <a:off x="4398264" y="3858947"/>
          <a:ext cx="3419856" cy="1432560"/>
        </p:xfrm>
        <a:graphic>
          <a:graphicData uri="http://schemas.openxmlformats.org/drawingml/2006/table">
            <a:tbl>
              <a:tblPr firstRow="1" bandRow="1">
                <a:tableStyleId>{F1729A7D-1AEA-4F46-9FAA-5522F0AD2F88}</a:tableStyleId>
              </a:tblPr>
              <a:tblGrid>
                <a:gridCol w="906576">
                  <a:extLst>
                    <a:ext uri="{9D8B030D-6E8A-4147-A177-3AD203B41FA5}">
                      <a16:colId xmlns:a16="http://schemas.microsoft.com/office/drawing/2014/main" val="632800104"/>
                    </a:ext>
                  </a:extLst>
                </a:gridCol>
                <a:gridCol w="2513280">
                  <a:extLst>
                    <a:ext uri="{9D8B030D-6E8A-4147-A177-3AD203B41FA5}">
                      <a16:colId xmlns:a16="http://schemas.microsoft.com/office/drawing/2014/main" val="2455551177"/>
                    </a:ext>
                  </a:extLst>
                </a:gridCol>
              </a:tblGrid>
              <a:tr h="259020">
                <a:tc>
                  <a:txBody>
                    <a:bodyPr/>
                    <a:lstStyle/>
                    <a:p>
                      <a:r>
                        <a:rPr lang="en-US" sz="1400" b="0" i="0" u="none" strike="noStrike" cap="none" dirty="0">
                          <a:solidFill>
                            <a:srgbClr val="000000"/>
                          </a:solidFill>
                          <a:latin typeface="MS Mincho" panose="02020609040205080304" pitchFamily="49" charset="-128"/>
                          <a:ea typeface="MS Mincho" panose="02020609040205080304" pitchFamily="49" charset="-128"/>
                          <a:cs typeface="Arial"/>
                          <a:sym typeface="Arial"/>
                        </a:rPr>
                        <a:t>Name</a:t>
                      </a:r>
                      <a:r>
                        <a:rPr lang="en-US" dirty="0"/>
                        <a:t> </a:t>
                      </a:r>
                    </a:p>
                  </a:txBody>
                  <a:tcPr/>
                </a:tc>
                <a:tc>
                  <a:txBody>
                    <a:bodyPr/>
                    <a:lstStyle/>
                    <a:p>
                      <a:r>
                        <a:rPr lang="en-US" sz="1400" b="0" i="0" u="none" strike="noStrike" cap="none" dirty="0">
                          <a:solidFill>
                            <a:srgbClr val="000000"/>
                          </a:solidFill>
                          <a:latin typeface="MS Mincho" panose="02020609040205080304" pitchFamily="49" charset="-128"/>
                          <a:ea typeface="MS Mincho" panose="02020609040205080304" pitchFamily="49" charset="-128"/>
                          <a:cs typeface="Arial"/>
                          <a:sym typeface="Arial"/>
                        </a:rPr>
                        <a:t>129S2/</a:t>
                      </a:r>
                      <a:r>
                        <a:rPr lang="en-US" sz="1400" b="0" i="0" u="none" strike="noStrike" cap="none" dirty="0" err="1">
                          <a:solidFill>
                            <a:srgbClr val="000000"/>
                          </a:solidFill>
                          <a:latin typeface="MS Mincho" panose="02020609040205080304" pitchFamily="49" charset="-128"/>
                          <a:ea typeface="MS Mincho" panose="02020609040205080304" pitchFamily="49" charset="-128"/>
                          <a:cs typeface="Arial"/>
                          <a:sym typeface="Arial"/>
                        </a:rPr>
                        <a:t>SvPasCrl</a:t>
                      </a:r>
                      <a:r>
                        <a:rPr lang="en-US" sz="1400" b="0" i="0" u="none" strike="noStrike" cap="none" dirty="0">
                          <a:solidFill>
                            <a:srgbClr val="000000"/>
                          </a:solidFill>
                          <a:latin typeface="MS Mincho" panose="02020609040205080304" pitchFamily="49" charset="-128"/>
                          <a:ea typeface="MS Mincho" panose="02020609040205080304" pitchFamily="49" charset="-128"/>
                          <a:cs typeface="Arial"/>
                          <a:sym typeface="Arial"/>
                        </a:rPr>
                        <a:t> </a:t>
                      </a:r>
                    </a:p>
                  </a:txBody>
                  <a:tcPr/>
                </a:tc>
                <a:extLst>
                  <a:ext uri="{0D108BD9-81ED-4DB2-BD59-A6C34878D82A}">
                    <a16:rowId xmlns:a16="http://schemas.microsoft.com/office/drawing/2014/main" val="2415366827"/>
                  </a:ext>
                </a:extLst>
              </a:tr>
              <a:tr h="259020">
                <a:tc>
                  <a:txBody>
                    <a:bodyPr/>
                    <a:lstStyle/>
                    <a:p>
                      <a:r>
                        <a:rPr lang="en-US" sz="1400" b="0" i="0" u="none" strike="noStrike" cap="none" dirty="0">
                          <a:solidFill>
                            <a:srgbClr val="000000"/>
                          </a:solidFill>
                          <a:latin typeface="MS Mincho" panose="02020609040205080304" pitchFamily="49" charset="-128"/>
                          <a:ea typeface="MS Mincho" panose="02020609040205080304" pitchFamily="49" charset="-128"/>
                          <a:cs typeface="Arial"/>
                          <a:sym typeface="Arial"/>
                        </a:rPr>
                        <a:t>Gender</a:t>
                      </a:r>
                    </a:p>
                  </a:txBody>
                  <a:tcPr/>
                </a:tc>
                <a:tc>
                  <a:txBody>
                    <a:bodyPr/>
                    <a:lstStyle/>
                    <a:p>
                      <a:r>
                        <a:rPr lang="en-US" sz="1400" b="0" i="0" u="none" strike="noStrike" cap="none" dirty="0">
                          <a:solidFill>
                            <a:srgbClr val="000000"/>
                          </a:solidFill>
                          <a:latin typeface="MS Mincho" panose="02020609040205080304" pitchFamily="49" charset="-128"/>
                          <a:ea typeface="MS Mincho" panose="02020609040205080304" pitchFamily="49" charset="-128"/>
                          <a:cs typeface="Arial"/>
                          <a:sym typeface="Arial"/>
                        </a:rPr>
                        <a:t>Male</a:t>
                      </a:r>
                    </a:p>
                  </a:txBody>
                  <a:tcPr/>
                </a:tc>
                <a:extLst>
                  <a:ext uri="{0D108BD9-81ED-4DB2-BD59-A6C34878D82A}">
                    <a16:rowId xmlns:a16="http://schemas.microsoft.com/office/drawing/2014/main" val="1919626425"/>
                  </a:ext>
                </a:extLst>
              </a:tr>
              <a:tr h="259020">
                <a:tc>
                  <a:txBody>
                    <a:bodyPr/>
                    <a:lstStyle/>
                    <a:p>
                      <a:r>
                        <a:rPr lang="en-US" sz="1400" b="0" i="0" u="none" strike="noStrike" cap="none" dirty="0">
                          <a:solidFill>
                            <a:srgbClr val="000000"/>
                          </a:solidFill>
                          <a:latin typeface="MS Mincho" panose="02020609040205080304" pitchFamily="49" charset="-128"/>
                          <a:ea typeface="MS Mincho" panose="02020609040205080304" pitchFamily="49" charset="-128"/>
                          <a:cs typeface="Arial"/>
                          <a:sym typeface="Arial"/>
                        </a:rPr>
                        <a:t>Age</a:t>
                      </a:r>
                    </a:p>
                  </a:txBody>
                  <a:tcPr/>
                </a:tc>
                <a:tc>
                  <a:txBody>
                    <a:bodyPr/>
                    <a:lstStyle/>
                    <a:p>
                      <a:r>
                        <a:rPr lang="en-US" sz="1400" b="0" i="0" u="none" strike="noStrike" cap="none" dirty="0">
                          <a:solidFill>
                            <a:srgbClr val="000000"/>
                          </a:solidFill>
                          <a:latin typeface="MS Mincho" panose="02020609040205080304" pitchFamily="49" charset="-128"/>
                          <a:ea typeface="MS Mincho" panose="02020609040205080304" pitchFamily="49" charset="-128"/>
                          <a:cs typeface="Arial"/>
                          <a:sym typeface="Arial"/>
                        </a:rPr>
                        <a:t>7 weeks</a:t>
                      </a:r>
                    </a:p>
                  </a:txBody>
                  <a:tcPr/>
                </a:tc>
                <a:extLst>
                  <a:ext uri="{0D108BD9-81ED-4DB2-BD59-A6C34878D82A}">
                    <a16:rowId xmlns:a16="http://schemas.microsoft.com/office/drawing/2014/main" val="3490232236"/>
                  </a:ext>
                </a:extLst>
              </a:tr>
              <a:tr h="259020">
                <a:tc>
                  <a:txBody>
                    <a:bodyPr/>
                    <a:lstStyle/>
                    <a:p>
                      <a:r>
                        <a:rPr lang="en-US" sz="1400" b="0" i="0" u="none" strike="noStrike" cap="none" dirty="0">
                          <a:solidFill>
                            <a:srgbClr val="000000"/>
                          </a:solidFill>
                          <a:latin typeface="MS Mincho" panose="02020609040205080304" pitchFamily="49" charset="-128"/>
                          <a:ea typeface="MS Mincho" panose="02020609040205080304" pitchFamily="49" charset="-128"/>
                          <a:cs typeface="Arial"/>
                          <a:sym typeface="Arial"/>
                        </a:rPr>
                        <a:t>Health</a:t>
                      </a:r>
                    </a:p>
                  </a:txBody>
                  <a:tcPr/>
                </a:tc>
                <a:tc>
                  <a:txBody>
                    <a:bodyPr/>
                    <a:lstStyle/>
                    <a:p>
                      <a:r>
                        <a:rPr lang="en-US" sz="1400" b="0" i="0" u="none" strike="noStrike" cap="none" dirty="0">
                          <a:solidFill>
                            <a:srgbClr val="000000"/>
                          </a:solidFill>
                          <a:latin typeface="MS Mincho" panose="02020609040205080304" pitchFamily="49" charset="-128"/>
                          <a:ea typeface="MS Mincho" panose="02020609040205080304" pitchFamily="49" charset="-128"/>
                          <a:cs typeface="Arial"/>
                          <a:sym typeface="Arial"/>
                        </a:rPr>
                        <a:t>Cannibalized / Eye has an issue</a:t>
                      </a:r>
                    </a:p>
                  </a:txBody>
                  <a:tcPr/>
                </a:tc>
                <a:extLst>
                  <a:ext uri="{0D108BD9-81ED-4DB2-BD59-A6C34878D82A}">
                    <a16:rowId xmlns:a16="http://schemas.microsoft.com/office/drawing/2014/main" val="1775924734"/>
                  </a:ext>
                </a:extLst>
              </a:tr>
            </a:tbl>
          </a:graphicData>
        </a:graphic>
      </p:graphicFrame>
    </p:spTree>
    <p:extLst>
      <p:ext uri="{BB962C8B-B14F-4D97-AF65-F5344CB8AC3E}">
        <p14:creationId xmlns:p14="http://schemas.microsoft.com/office/powerpoint/2010/main" val="1096028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8CDFC2-9A4C-41A9-8B2E-FB7BFAA6108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sp>
        <p:nvSpPr>
          <p:cNvPr id="12" name="TextBox 11">
            <a:extLst>
              <a:ext uri="{FF2B5EF4-FFF2-40B4-BE49-F238E27FC236}">
                <a16:creationId xmlns:a16="http://schemas.microsoft.com/office/drawing/2014/main" id="{310EEAEF-44C9-4396-BE05-7CF9405408C6}"/>
              </a:ext>
            </a:extLst>
          </p:cNvPr>
          <p:cNvSpPr txBox="1"/>
          <p:nvPr/>
        </p:nvSpPr>
        <p:spPr>
          <a:xfrm>
            <a:off x="1215926" y="555865"/>
            <a:ext cx="5707012" cy="830997"/>
          </a:xfrm>
          <a:prstGeom prst="rect">
            <a:avLst/>
          </a:prstGeom>
          <a:noFill/>
        </p:spPr>
        <p:txBody>
          <a:bodyPr wrap="none" rtlCol="0">
            <a:spAutoFit/>
          </a:bodyPr>
          <a:lstStyle/>
          <a:p>
            <a:r>
              <a:rPr lang="en-US" sz="4800" b="1" dirty="0">
                <a:solidFill>
                  <a:srgbClr val="0091EA"/>
                </a:solidFill>
                <a:latin typeface="Roboto Slab"/>
                <a:ea typeface="Roboto Slab"/>
                <a:sym typeface="Roboto Slab"/>
              </a:rPr>
              <a:t>Other Applications</a:t>
            </a:r>
          </a:p>
        </p:txBody>
      </p:sp>
      <p:pic>
        <p:nvPicPr>
          <p:cNvPr id="3" name="Picture 2">
            <a:extLst>
              <a:ext uri="{FF2B5EF4-FFF2-40B4-BE49-F238E27FC236}">
                <a16:creationId xmlns:a16="http://schemas.microsoft.com/office/drawing/2014/main" id="{149033A4-D4A2-4668-A908-1A97D50A6918}"/>
              </a:ext>
            </a:extLst>
          </p:cNvPr>
          <p:cNvPicPr>
            <a:picLocks noChangeAspect="1"/>
          </p:cNvPicPr>
          <p:nvPr/>
        </p:nvPicPr>
        <p:blipFill>
          <a:blip r:embed="rId2"/>
          <a:stretch>
            <a:fillRect/>
          </a:stretch>
        </p:blipFill>
        <p:spPr>
          <a:xfrm>
            <a:off x="1622298" y="2684907"/>
            <a:ext cx="4381500" cy="2457450"/>
          </a:xfrm>
          <a:prstGeom prst="rect">
            <a:avLst/>
          </a:prstGeom>
        </p:spPr>
      </p:pic>
      <p:sp>
        <p:nvSpPr>
          <p:cNvPr id="4" name="TextBox 3">
            <a:extLst>
              <a:ext uri="{FF2B5EF4-FFF2-40B4-BE49-F238E27FC236}">
                <a16:creationId xmlns:a16="http://schemas.microsoft.com/office/drawing/2014/main" id="{2A0B375C-4F4A-46FE-B934-D8C76568F0CD}"/>
              </a:ext>
            </a:extLst>
          </p:cNvPr>
          <p:cNvSpPr txBox="1"/>
          <p:nvPr/>
        </p:nvSpPr>
        <p:spPr>
          <a:xfrm>
            <a:off x="1535696" y="2020824"/>
            <a:ext cx="3411207" cy="400110"/>
          </a:xfrm>
          <a:prstGeom prst="rect">
            <a:avLst/>
          </a:prstGeom>
          <a:noFill/>
        </p:spPr>
        <p:txBody>
          <a:bodyPr wrap="square" rtlCol="0">
            <a:spAutoFit/>
          </a:bodyPr>
          <a:lstStyle/>
          <a:p>
            <a:r>
              <a:rPr lang="en-US" sz="2000" dirty="0"/>
              <a:t>Counting rodents in a cage</a:t>
            </a:r>
          </a:p>
        </p:txBody>
      </p:sp>
      <p:sp>
        <p:nvSpPr>
          <p:cNvPr id="6" name="TextBox 5">
            <a:extLst>
              <a:ext uri="{FF2B5EF4-FFF2-40B4-BE49-F238E27FC236}">
                <a16:creationId xmlns:a16="http://schemas.microsoft.com/office/drawing/2014/main" id="{F8DB7D64-6BAB-474F-8D74-F0603B5C529D}"/>
              </a:ext>
            </a:extLst>
          </p:cNvPr>
          <p:cNvSpPr txBox="1"/>
          <p:nvPr/>
        </p:nvSpPr>
        <p:spPr>
          <a:xfrm>
            <a:off x="5142665" y="2684907"/>
            <a:ext cx="861133" cy="307777"/>
          </a:xfrm>
          <a:prstGeom prst="rect">
            <a:avLst/>
          </a:prstGeom>
          <a:noFill/>
        </p:spPr>
        <p:txBody>
          <a:bodyPr wrap="none" rtlCol="0">
            <a:spAutoFit/>
          </a:bodyPr>
          <a:lstStyle/>
          <a:p>
            <a:r>
              <a:rPr lang="en-US" dirty="0">
                <a:solidFill>
                  <a:schemeClr val="bg1"/>
                </a:solidFill>
              </a:rPr>
              <a:t>Count: </a:t>
            </a:r>
            <a:r>
              <a:rPr lang="en-US" dirty="0">
                <a:solidFill>
                  <a:srgbClr val="FF0000"/>
                </a:solidFill>
              </a:rPr>
              <a:t>7</a:t>
            </a:r>
          </a:p>
        </p:txBody>
      </p:sp>
    </p:spTree>
    <p:extLst>
      <p:ext uri="{BB962C8B-B14F-4D97-AF65-F5344CB8AC3E}">
        <p14:creationId xmlns:p14="http://schemas.microsoft.com/office/powerpoint/2010/main" val="1266373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8CDFC2-9A4C-41A9-8B2E-FB7BFAA6108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sp>
        <p:nvSpPr>
          <p:cNvPr id="12" name="TextBox 11">
            <a:extLst>
              <a:ext uri="{FF2B5EF4-FFF2-40B4-BE49-F238E27FC236}">
                <a16:creationId xmlns:a16="http://schemas.microsoft.com/office/drawing/2014/main" id="{310EEAEF-44C9-4396-BE05-7CF9405408C6}"/>
              </a:ext>
            </a:extLst>
          </p:cNvPr>
          <p:cNvSpPr txBox="1"/>
          <p:nvPr/>
        </p:nvSpPr>
        <p:spPr>
          <a:xfrm>
            <a:off x="1215926" y="555865"/>
            <a:ext cx="5707012" cy="830997"/>
          </a:xfrm>
          <a:prstGeom prst="rect">
            <a:avLst/>
          </a:prstGeom>
          <a:noFill/>
        </p:spPr>
        <p:txBody>
          <a:bodyPr wrap="none" rtlCol="0">
            <a:spAutoFit/>
          </a:bodyPr>
          <a:lstStyle/>
          <a:p>
            <a:r>
              <a:rPr lang="en-US" sz="4800" b="1" dirty="0">
                <a:solidFill>
                  <a:srgbClr val="0091EA"/>
                </a:solidFill>
                <a:latin typeface="Roboto Slab"/>
                <a:ea typeface="Roboto Slab"/>
                <a:sym typeface="Roboto Slab"/>
              </a:rPr>
              <a:t>Other Applications</a:t>
            </a:r>
          </a:p>
        </p:txBody>
      </p:sp>
      <p:sp>
        <p:nvSpPr>
          <p:cNvPr id="4" name="TextBox 3">
            <a:extLst>
              <a:ext uri="{FF2B5EF4-FFF2-40B4-BE49-F238E27FC236}">
                <a16:creationId xmlns:a16="http://schemas.microsoft.com/office/drawing/2014/main" id="{2A0B375C-4F4A-46FE-B934-D8C76568F0CD}"/>
              </a:ext>
            </a:extLst>
          </p:cNvPr>
          <p:cNvSpPr txBox="1"/>
          <p:nvPr/>
        </p:nvSpPr>
        <p:spPr>
          <a:xfrm>
            <a:off x="1535696" y="2020824"/>
            <a:ext cx="3877552" cy="400110"/>
          </a:xfrm>
          <a:prstGeom prst="rect">
            <a:avLst/>
          </a:prstGeom>
          <a:noFill/>
        </p:spPr>
        <p:txBody>
          <a:bodyPr wrap="square" rtlCol="0">
            <a:spAutoFit/>
          </a:bodyPr>
          <a:lstStyle/>
          <a:p>
            <a:r>
              <a:rPr lang="en-US" sz="2000" dirty="0"/>
              <a:t>Abnormal behaviors in a cage</a:t>
            </a:r>
          </a:p>
        </p:txBody>
      </p:sp>
      <p:sp>
        <p:nvSpPr>
          <p:cNvPr id="6" name="TextBox 5">
            <a:extLst>
              <a:ext uri="{FF2B5EF4-FFF2-40B4-BE49-F238E27FC236}">
                <a16:creationId xmlns:a16="http://schemas.microsoft.com/office/drawing/2014/main" id="{F8DB7D64-6BAB-474F-8D74-F0603B5C529D}"/>
              </a:ext>
            </a:extLst>
          </p:cNvPr>
          <p:cNvSpPr txBox="1"/>
          <p:nvPr/>
        </p:nvSpPr>
        <p:spPr>
          <a:xfrm>
            <a:off x="5142665" y="2684907"/>
            <a:ext cx="761747" cy="307777"/>
          </a:xfrm>
          <a:prstGeom prst="rect">
            <a:avLst/>
          </a:prstGeom>
          <a:noFill/>
        </p:spPr>
        <p:txBody>
          <a:bodyPr wrap="none" rtlCol="0">
            <a:spAutoFit/>
          </a:bodyPr>
          <a:lstStyle/>
          <a:p>
            <a:r>
              <a:rPr lang="en-US" dirty="0">
                <a:solidFill>
                  <a:schemeClr val="bg1"/>
                </a:solidFill>
              </a:rPr>
              <a:t>Count: </a:t>
            </a:r>
            <a:endParaRPr lang="en-US" dirty="0">
              <a:solidFill>
                <a:srgbClr val="FF0000"/>
              </a:solidFill>
            </a:endParaRPr>
          </a:p>
        </p:txBody>
      </p:sp>
      <p:pic>
        <p:nvPicPr>
          <p:cNvPr id="5" name="Picture 4">
            <a:extLst>
              <a:ext uri="{FF2B5EF4-FFF2-40B4-BE49-F238E27FC236}">
                <a16:creationId xmlns:a16="http://schemas.microsoft.com/office/drawing/2014/main" id="{0C4C92C3-5EF2-4068-A4EC-D59551AC3B53}"/>
              </a:ext>
            </a:extLst>
          </p:cNvPr>
          <p:cNvPicPr>
            <a:picLocks noChangeAspect="1"/>
          </p:cNvPicPr>
          <p:nvPr/>
        </p:nvPicPr>
        <p:blipFill>
          <a:blip r:embed="rId2"/>
          <a:stretch>
            <a:fillRect/>
          </a:stretch>
        </p:blipFill>
        <p:spPr>
          <a:xfrm>
            <a:off x="2047113" y="2758059"/>
            <a:ext cx="3000375" cy="2647950"/>
          </a:xfrm>
          <a:prstGeom prst="rect">
            <a:avLst/>
          </a:prstGeom>
        </p:spPr>
      </p:pic>
      <p:sp>
        <p:nvSpPr>
          <p:cNvPr id="7" name="TextBox 6">
            <a:extLst>
              <a:ext uri="{FF2B5EF4-FFF2-40B4-BE49-F238E27FC236}">
                <a16:creationId xmlns:a16="http://schemas.microsoft.com/office/drawing/2014/main" id="{EDED9C38-FA88-4BEE-9830-1E97DA89215F}"/>
              </a:ext>
            </a:extLst>
          </p:cNvPr>
          <p:cNvSpPr txBox="1"/>
          <p:nvPr/>
        </p:nvSpPr>
        <p:spPr>
          <a:xfrm>
            <a:off x="4831769" y="3054896"/>
            <a:ext cx="2346271" cy="738664"/>
          </a:xfrm>
          <a:prstGeom prst="rect">
            <a:avLst/>
          </a:prstGeom>
          <a:noFill/>
        </p:spPr>
        <p:txBody>
          <a:bodyPr wrap="square" rtlCol="0">
            <a:spAutoFit/>
          </a:bodyPr>
          <a:lstStyle/>
          <a:p>
            <a:r>
              <a:rPr lang="en-US" dirty="0">
                <a:latin typeface="MS Mincho" panose="02020609040205080304" pitchFamily="49" charset="-128"/>
                <a:ea typeface="MS Mincho" panose="02020609040205080304" pitchFamily="49" charset="-128"/>
              </a:rPr>
              <a:t>Cannibalizing : 85%</a:t>
            </a:r>
          </a:p>
          <a:p>
            <a:r>
              <a:rPr lang="en-US" dirty="0">
                <a:latin typeface="MS Mincho" panose="02020609040205080304" pitchFamily="49" charset="-128"/>
                <a:ea typeface="MS Mincho" panose="02020609040205080304" pitchFamily="49" charset="-128"/>
              </a:rPr>
              <a:t>Interaction:10%</a:t>
            </a:r>
          </a:p>
          <a:p>
            <a:r>
              <a:rPr lang="en-US" dirty="0">
                <a:latin typeface="MS Mincho" panose="02020609040205080304" pitchFamily="49" charset="-128"/>
                <a:ea typeface="MS Mincho" panose="02020609040205080304" pitchFamily="49" charset="-128"/>
              </a:rPr>
              <a:t>Jumping:5%</a:t>
            </a:r>
          </a:p>
        </p:txBody>
      </p:sp>
    </p:spTree>
    <p:extLst>
      <p:ext uri="{BB962C8B-B14F-4D97-AF65-F5344CB8AC3E}">
        <p14:creationId xmlns:p14="http://schemas.microsoft.com/office/powerpoint/2010/main" val="584969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2BBBF-8424-4548-BF4A-56C63C062D3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sp>
        <p:nvSpPr>
          <p:cNvPr id="4" name="TextBox 3">
            <a:extLst>
              <a:ext uri="{FF2B5EF4-FFF2-40B4-BE49-F238E27FC236}">
                <a16:creationId xmlns:a16="http://schemas.microsoft.com/office/drawing/2014/main" id="{D8FD6CB5-5D36-41EE-8421-1418D7AE0F1B}"/>
              </a:ext>
            </a:extLst>
          </p:cNvPr>
          <p:cNvSpPr txBox="1"/>
          <p:nvPr/>
        </p:nvSpPr>
        <p:spPr>
          <a:xfrm>
            <a:off x="3291614" y="491857"/>
            <a:ext cx="1854995" cy="830997"/>
          </a:xfrm>
          <a:prstGeom prst="rect">
            <a:avLst/>
          </a:prstGeom>
          <a:noFill/>
        </p:spPr>
        <p:txBody>
          <a:bodyPr wrap="none" rtlCol="0">
            <a:spAutoFit/>
          </a:bodyPr>
          <a:lstStyle/>
          <a:p>
            <a:r>
              <a:rPr lang="en-US" sz="4800" b="1" dirty="0">
                <a:solidFill>
                  <a:srgbClr val="0091EA"/>
                </a:solidFill>
                <a:latin typeface="Roboto Slab"/>
                <a:ea typeface="Roboto Slab"/>
                <a:sym typeface="Roboto Slab"/>
              </a:rPr>
              <a:t>Demo</a:t>
            </a:r>
          </a:p>
        </p:txBody>
      </p:sp>
    </p:spTree>
    <p:extLst>
      <p:ext uri="{BB962C8B-B14F-4D97-AF65-F5344CB8AC3E}">
        <p14:creationId xmlns:p14="http://schemas.microsoft.com/office/powerpoint/2010/main" val="236436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ctrTitle" idx="4294967295"/>
          </p:nvPr>
        </p:nvSpPr>
        <p:spPr>
          <a:xfrm>
            <a:off x="685800" y="587123"/>
            <a:ext cx="7772400" cy="1546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b="1" dirty="0"/>
              <a:t>!</a:t>
            </a:r>
            <a:endParaRPr sz="6000" b="1" dirty="0"/>
          </a:p>
        </p:txBody>
      </p:sp>
      <p:sp>
        <p:nvSpPr>
          <p:cNvPr id="376" name="Shape 376"/>
          <p:cNvSpPr txBox="1">
            <a:spLocks noGrp="1"/>
          </p:cNvSpPr>
          <p:nvPr>
            <p:ph type="subTitle" idx="4294967295"/>
          </p:nvPr>
        </p:nvSpPr>
        <p:spPr>
          <a:xfrm>
            <a:off x="1326756" y="3795894"/>
            <a:ext cx="6593700" cy="1046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b="1" dirty="0"/>
              <a:t>Any questions?</a:t>
            </a:r>
            <a:endParaRPr sz="3600" b="1" dirty="0"/>
          </a:p>
        </p:txBody>
      </p:sp>
      <p:sp>
        <p:nvSpPr>
          <p:cNvPr id="378" name="Shape 378"/>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29</a:t>
            </a:fld>
            <a:endParaRPr/>
          </a:p>
        </p:txBody>
      </p:sp>
      <p:sp>
        <p:nvSpPr>
          <p:cNvPr id="2" name="Rectangle 1">
            <a:extLst>
              <a:ext uri="{FF2B5EF4-FFF2-40B4-BE49-F238E27FC236}">
                <a16:creationId xmlns:a16="http://schemas.microsoft.com/office/drawing/2014/main" id="{2F93683C-0911-4155-A591-BF8B7D0F2848}"/>
              </a:ext>
            </a:extLst>
          </p:cNvPr>
          <p:cNvSpPr/>
          <p:nvPr/>
        </p:nvSpPr>
        <p:spPr>
          <a:xfrm>
            <a:off x="1326756" y="2545688"/>
            <a:ext cx="6190488" cy="523220"/>
          </a:xfrm>
          <a:prstGeom prst="rect">
            <a:avLst/>
          </a:prstGeom>
        </p:spPr>
        <p:txBody>
          <a:bodyPr wrap="square">
            <a:spAutoFit/>
          </a:bodyPr>
          <a:lstStyle/>
          <a:p>
            <a:r>
              <a:rPr lang="en-US" b="1" dirty="0">
                <a:latin typeface="medium-content-serif-font"/>
              </a:rPr>
              <a:t>Because in today’s world, the line of “perfectly timed” and “too late” no longer exists. If you’re not too early, you’re too late.</a:t>
            </a:r>
            <a:endParaRPr lang="en-US" dirty="0">
              <a:latin typeface="medium-content-serif-fon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AC775C-581D-43F0-A031-B1F281175DD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a:t>
            </a:fld>
            <a:endParaRPr lang="en"/>
          </a:p>
        </p:txBody>
      </p:sp>
      <p:pic>
        <p:nvPicPr>
          <p:cNvPr id="3" name="Picture 2">
            <a:extLst>
              <a:ext uri="{FF2B5EF4-FFF2-40B4-BE49-F238E27FC236}">
                <a16:creationId xmlns:a16="http://schemas.microsoft.com/office/drawing/2014/main" id="{A5AD81E0-BD05-4C4E-B862-B53167DB96EB}"/>
              </a:ext>
            </a:extLst>
          </p:cNvPr>
          <p:cNvPicPr>
            <a:picLocks noChangeAspect="1"/>
          </p:cNvPicPr>
          <p:nvPr/>
        </p:nvPicPr>
        <p:blipFill>
          <a:blip r:embed="rId2"/>
          <a:stretch>
            <a:fillRect/>
          </a:stretch>
        </p:blipFill>
        <p:spPr>
          <a:xfrm>
            <a:off x="2565648" y="767715"/>
            <a:ext cx="3622088" cy="3473598"/>
          </a:xfrm>
          <a:prstGeom prst="rect">
            <a:avLst/>
          </a:prstGeom>
        </p:spPr>
      </p:pic>
      <p:sp>
        <p:nvSpPr>
          <p:cNvPr id="4" name="Rectangle 3">
            <a:extLst>
              <a:ext uri="{FF2B5EF4-FFF2-40B4-BE49-F238E27FC236}">
                <a16:creationId xmlns:a16="http://schemas.microsoft.com/office/drawing/2014/main" id="{0E07DB88-41A3-418A-B4CD-AF6702F41162}"/>
              </a:ext>
            </a:extLst>
          </p:cNvPr>
          <p:cNvSpPr/>
          <p:nvPr/>
        </p:nvSpPr>
        <p:spPr>
          <a:xfrm>
            <a:off x="1775534" y="4736358"/>
            <a:ext cx="5921404" cy="1323439"/>
          </a:xfrm>
          <a:prstGeom prst="rect">
            <a:avLst/>
          </a:prstGeom>
        </p:spPr>
        <p:txBody>
          <a:bodyPr wrap="square">
            <a:spAutoFit/>
          </a:bodyPr>
          <a:lstStyle/>
          <a:p>
            <a:r>
              <a:rPr lang="en-US" sz="2000" dirty="0">
                <a:solidFill>
                  <a:srgbClr val="607D8B"/>
                </a:solidFill>
                <a:latin typeface="Source Sans Pro"/>
              </a:rPr>
              <a:t>The immediate point of the fish story is that the most obvious, ubiquitous, important realities are often the ones that are the hardest to see and talk about.” </a:t>
            </a:r>
            <a:r>
              <a:rPr lang="en-US" sz="2000" dirty="0">
                <a:latin typeface="Source Sans Pro" panose="020B0604020202020204" charset="0"/>
              </a:rPr>
              <a:t>— </a:t>
            </a:r>
            <a:r>
              <a:rPr lang="en-US" sz="2000" dirty="0">
                <a:latin typeface="Source Sans Pro" panose="020B0604020202020204" charset="0"/>
                <a:hlinkClick r:id="rId3"/>
              </a:rPr>
              <a:t>David Foster Wallace</a:t>
            </a:r>
            <a:endParaRPr lang="en-US" sz="2000" dirty="0">
              <a:latin typeface="Source Sans Pro" panose="020B0604020202020204" charset="0"/>
            </a:endParaRPr>
          </a:p>
        </p:txBody>
      </p:sp>
    </p:spTree>
    <p:extLst>
      <p:ext uri="{BB962C8B-B14F-4D97-AF65-F5344CB8AC3E}">
        <p14:creationId xmlns:p14="http://schemas.microsoft.com/office/powerpoint/2010/main" val="1733365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Credits</a:t>
            </a:r>
            <a:endParaRPr/>
          </a:p>
        </p:txBody>
      </p:sp>
      <p:sp>
        <p:nvSpPr>
          <p:cNvPr id="384" name="Shape 384"/>
          <p:cNvSpPr txBox="1">
            <a:spLocks noGrp="1"/>
          </p:cNvSpPr>
          <p:nvPr>
            <p:ph type="body" idx="1"/>
          </p:nvPr>
        </p:nvSpPr>
        <p:spPr>
          <a:xfrm>
            <a:off x="786150" y="1682267"/>
            <a:ext cx="7571700" cy="4764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400"/>
              <a:t>Special thanks to all the people who made and released these awesome resources for free:</a:t>
            </a:r>
            <a:endParaRPr sz="2400"/>
          </a:p>
          <a:p>
            <a:pPr marL="457200" lvl="0" indent="-381000" rtl="0">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marL="457200" lvl="0" indent="-381000" rtl="0">
              <a:lnSpc>
                <a:spcPct val="115000"/>
              </a:lnSpc>
              <a:spcBef>
                <a:spcPts val="0"/>
              </a:spcBef>
              <a:spcAft>
                <a:spcPts val="0"/>
              </a:spcAft>
              <a:buSzPts val="2400"/>
              <a:buChar char="◎"/>
            </a:pPr>
            <a:r>
              <a:rPr lang="en" sz="2400"/>
              <a:t>Photographs by </a:t>
            </a:r>
            <a:r>
              <a:rPr lang="en" sz="2400" u="sng">
                <a:hlinkClick r:id="rId4"/>
              </a:rPr>
              <a:t>Unsplash</a:t>
            </a:r>
            <a:r>
              <a:rPr lang="en" sz="2400"/>
              <a:t> &amp; </a:t>
            </a:r>
            <a:r>
              <a:rPr lang="en" sz="2400" u="sng">
                <a:hlinkClick r:id="rId5"/>
              </a:rPr>
              <a:t>Death to the Stock Photo</a:t>
            </a:r>
            <a:r>
              <a:rPr lang="en" sz="2400"/>
              <a:t> (</a:t>
            </a:r>
            <a:r>
              <a:rPr lang="en" sz="2400" u="sng">
                <a:hlinkClick r:id="rId6"/>
              </a:rPr>
              <a:t>license</a:t>
            </a:r>
            <a:r>
              <a:rPr lang="en" sz="2400"/>
              <a:t>)</a:t>
            </a:r>
            <a:endParaRPr sz="2400"/>
          </a:p>
        </p:txBody>
      </p:sp>
      <p:sp>
        <p:nvSpPr>
          <p:cNvPr id="385" name="Shape 385"/>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786150" y="410826"/>
            <a:ext cx="7571700" cy="936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Presentation design</a:t>
            </a:r>
            <a:endParaRPr/>
          </a:p>
        </p:txBody>
      </p:sp>
      <p:sp>
        <p:nvSpPr>
          <p:cNvPr id="391" name="Shape 391"/>
          <p:cNvSpPr txBox="1">
            <a:spLocks noGrp="1"/>
          </p:cNvSpPr>
          <p:nvPr>
            <p:ph type="body" idx="1"/>
          </p:nvPr>
        </p:nvSpPr>
        <p:spPr>
          <a:xfrm>
            <a:off x="786150" y="1600200"/>
            <a:ext cx="7466100" cy="3552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800"/>
              <a:t>This presentations uses the following typographies and colors:</a:t>
            </a:r>
            <a:endParaRPr sz="1800"/>
          </a:p>
          <a:p>
            <a:pPr marL="457200" lvl="0" indent="-342900" rtl="0">
              <a:lnSpc>
                <a:spcPct val="115000"/>
              </a:lnSpc>
              <a:spcBef>
                <a:spcPts val="600"/>
              </a:spcBef>
              <a:spcAft>
                <a:spcPts val="0"/>
              </a:spcAft>
              <a:buSzPts val="1800"/>
              <a:buChar char="◎"/>
            </a:pPr>
            <a:r>
              <a:rPr lang="en" sz="1800"/>
              <a:t>Titles: </a:t>
            </a:r>
            <a:r>
              <a:rPr lang="en" sz="1800" b="1"/>
              <a:t>Roboto Slab</a:t>
            </a:r>
            <a:endParaRPr sz="1800" b="1"/>
          </a:p>
          <a:p>
            <a:pPr marL="457200" lvl="0" indent="-342900" rtl="0">
              <a:lnSpc>
                <a:spcPct val="115000"/>
              </a:lnSpc>
              <a:spcBef>
                <a:spcPts val="0"/>
              </a:spcBef>
              <a:spcAft>
                <a:spcPts val="0"/>
              </a:spcAft>
              <a:buSzPts val="1800"/>
              <a:buChar char="◎"/>
            </a:pPr>
            <a:r>
              <a:rPr lang="en" sz="1800"/>
              <a:t>Body copy: </a:t>
            </a:r>
            <a:r>
              <a:rPr lang="en" sz="1800" b="1"/>
              <a:t>Source Sans Pro</a:t>
            </a:r>
            <a:endParaRPr sz="1800" b="1"/>
          </a:p>
          <a:p>
            <a:pPr marL="0" lvl="0" indent="0" rtl="0">
              <a:lnSpc>
                <a:spcPct val="115000"/>
              </a:lnSpc>
              <a:spcBef>
                <a:spcPts val="600"/>
              </a:spcBef>
              <a:spcAft>
                <a:spcPts val="0"/>
              </a:spcAft>
              <a:buNone/>
            </a:pPr>
            <a:r>
              <a:rPr lang="en" sz="1800"/>
              <a:t>You can download the fonts on these pages:</a:t>
            </a:r>
            <a:endParaRPr sz="1800"/>
          </a:p>
          <a:p>
            <a:pPr marL="0" lvl="0" indent="0" rtl="0">
              <a:lnSpc>
                <a:spcPct val="115000"/>
              </a:lnSpc>
              <a:spcBef>
                <a:spcPts val="600"/>
              </a:spcBef>
              <a:spcAft>
                <a:spcPts val="0"/>
              </a:spcAft>
              <a:buNone/>
            </a:pPr>
            <a:r>
              <a:rPr lang="en" sz="1100" u="sng">
                <a:solidFill>
                  <a:schemeClr val="hlink"/>
                </a:solidFill>
                <a:hlinkClick r:id="rId3"/>
              </a:rPr>
              <a:t>https://www.fontsquirrel.com/fonts/roboto-slab</a:t>
            </a:r>
            <a:endParaRPr sz="1100"/>
          </a:p>
          <a:p>
            <a:pPr marL="0" lvl="0" indent="0" rtl="0">
              <a:lnSpc>
                <a:spcPct val="115000"/>
              </a:lnSpc>
              <a:spcBef>
                <a:spcPts val="600"/>
              </a:spcBef>
              <a:spcAft>
                <a:spcPts val="0"/>
              </a:spcAft>
              <a:buNone/>
            </a:pPr>
            <a:r>
              <a:rPr lang="en" sz="1100" u="sng">
                <a:solidFill>
                  <a:schemeClr val="hlink"/>
                </a:solidFill>
                <a:hlinkClick r:id="rId4"/>
              </a:rPr>
              <a:t>https://www.fontsquirrel.com/fonts/source-sans-pro</a:t>
            </a:r>
            <a:endParaRPr sz="1100"/>
          </a:p>
          <a:p>
            <a:pPr marL="0" lvl="0" indent="0" rtl="0">
              <a:lnSpc>
                <a:spcPct val="115000"/>
              </a:lnSpc>
              <a:spcBef>
                <a:spcPts val="600"/>
              </a:spcBef>
              <a:spcAft>
                <a:spcPts val="0"/>
              </a:spcAft>
              <a:buNone/>
            </a:pPr>
            <a:endParaRPr sz="1800"/>
          </a:p>
          <a:p>
            <a:pPr marL="457200" lvl="0" indent="-342900" rtl="0">
              <a:lnSpc>
                <a:spcPct val="115000"/>
              </a:lnSpc>
              <a:spcBef>
                <a:spcPts val="600"/>
              </a:spcBef>
              <a:spcAft>
                <a:spcPts val="0"/>
              </a:spcAft>
              <a:buSzPts val="1800"/>
              <a:buChar char="◎"/>
            </a:pPr>
            <a:r>
              <a:rPr lang="en" sz="1800"/>
              <a:t>Blue </a:t>
            </a:r>
            <a:r>
              <a:rPr lang="en" sz="1800" b="1">
                <a:solidFill>
                  <a:srgbClr val="0091EA"/>
                </a:solidFill>
              </a:rPr>
              <a:t>#0091ea</a:t>
            </a:r>
            <a:endParaRPr sz="1800" b="1">
              <a:solidFill>
                <a:srgbClr val="0091EA"/>
              </a:solidFill>
            </a:endParaRPr>
          </a:p>
          <a:p>
            <a:pPr marL="457200" lvl="0" indent="-342900" rtl="0">
              <a:lnSpc>
                <a:spcPct val="115000"/>
              </a:lnSpc>
              <a:spcBef>
                <a:spcPts val="0"/>
              </a:spcBef>
              <a:spcAft>
                <a:spcPts val="0"/>
              </a:spcAft>
              <a:buSzPts val="1800"/>
              <a:buChar char="◎"/>
            </a:pPr>
            <a:r>
              <a:rPr lang="en" sz="1800"/>
              <a:t>Dark gray </a:t>
            </a:r>
            <a:r>
              <a:rPr lang="en" sz="1800" b="1"/>
              <a:t>#263238</a:t>
            </a:r>
            <a:endParaRPr sz="1800" b="1"/>
          </a:p>
          <a:p>
            <a:pPr marL="457200" lvl="0" indent="-342900" rtl="0">
              <a:lnSpc>
                <a:spcPct val="115000"/>
              </a:lnSpc>
              <a:spcBef>
                <a:spcPts val="0"/>
              </a:spcBef>
              <a:spcAft>
                <a:spcPts val="0"/>
              </a:spcAft>
              <a:buSzPts val="1800"/>
              <a:buChar char="◎"/>
            </a:pPr>
            <a:r>
              <a:rPr lang="en" sz="1800"/>
              <a:t>Medium gray </a:t>
            </a:r>
            <a:r>
              <a:rPr lang="en" sz="1800" b="1">
                <a:solidFill>
                  <a:srgbClr val="607D8B"/>
                </a:solidFill>
              </a:rPr>
              <a:t>#607d8b</a:t>
            </a:r>
            <a:endParaRPr sz="1800" b="1">
              <a:solidFill>
                <a:srgbClr val="607D8B"/>
              </a:solidFill>
            </a:endParaRPr>
          </a:p>
          <a:p>
            <a:pPr marL="457200" lvl="0" indent="-342900" rtl="0">
              <a:lnSpc>
                <a:spcPct val="115000"/>
              </a:lnSpc>
              <a:spcBef>
                <a:spcPts val="0"/>
              </a:spcBef>
              <a:spcAft>
                <a:spcPts val="0"/>
              </a:spcAft>
              <a:buSzPts val="1800"/>
              <a:buChar char="◎"/>
            </a:pPr>
            <a:r>
              <a:rPr lang="en" sz="1800"/>
              <a:t>Light gray </a:t>
            </a:r>
            <a:r>
              <a:rPr lang="en" sz="1800" b="1">
                <a:solidFill>
                  <a:srgbClr val="CFD8DC"/>
                </a:solidFill>
                <a:highlight>
                  <a:srgbClr val="263238"/>
                </a:highlight>
              </a:rPr>
              <a:t>#cfd8dc</a:t>
            </a:r>
            <a:endParaRPr sz="1800" b="1">
              <a:solidFill>
                <a:srgbClr val="CFD8DC"/>
              </a:solidFill>
              <a:highlight>
                <a:srgbClr val="263238"/>
              </a:highlight>
            </a:endParaRPr>
          </a:p>
        </p:txBody>
      </p:sp>
      <p:sp>
        <p:nvSpPr>
          <p:cNvPr id="392" name="Shape 392"/>
          <p:cNvSpPr txBox="1"/>
          <p:nvPr/>
        </p:nvSpPr>
        <p:spPr>
          <a:xfrm>
            <a:off x="3680300" y="5885225"/>
            <a:ext cx="5160300" cy="90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200" i="1">
                <a:solidFill>
                  <a:srgbClr val="607D8B"/>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sz="1200" i="1">
              <a:solidFill>
                <a:srgbClr val="607D8B"/>
              </a:solidFill>
              <a:latin typeface="Source Sans Pro"/>
              <a:ea typeface="Source Sans Pro"/>
              <a:cs typeface="Source Sans Pro"/>
              <a:sym typeface="Source Sans Pro"/>
            </a:endParaRPr>
          </a:p>
          <a:p>
            <a:pPr marL="0" lvl="0" indent="0" rtl="0">
              <a:spcBef>
                <a:spcPts val="0"/>
              </a:spcBef>
              <a:spcAft>
                <a:spcPts val="0"/>
              </a:spcAft>
              <a:buClr>
                <a:schemeClr val="dk1"/>
              </a:buClr>
              <a:buSzPts val="1100"/>
              <a:buFont typeface="Arial"/>
              <a:buNone/>
            </a:pPr>
            <a:endParaRPr sz="1200" i="1">
              <a:solidFill>
                <a:srgbClr val="607D8B"/>
              </a:solidFill>
              <a:latin typeface="Source Sans Pro"/>
              <a:ea typeface="Source Sans Pro"/>
              <a:cs typeface="Source Sans Pro"/>
              <a:sym typeface="Source Sans Pro"/>
            </a:endParaRPr>
          </a:p>
          <a:p>
            <a:pPr marL="0" lvl="0" indent="0" rtl="0">
              <a:spcBef>
                <a:spcPts val="0"/>
              </a:spcBef>
              <a:spcAft>
                <a:spcPts val="0"/>
              </a:spcAft>
              <a:buNone/>
            </a:pPr>
            <a:endParaRPr sz="1200" i="1">
              <a:solidFill>
                <a:srgbClr val="607D8B"/>
              </a:solidFill>
              <a:latin typeface="Source Sans Pro"/>
              <a:ea typeface="Source Sans Pro"/>
              <a:cs typeface="Source Sans Pro"/>
              <a:sym typeface="Source Sans Pro"/>
            </a:endParaRPr>
          </a:p>
        </p:txBody>
      </p:sp>
      <p:sp>
        <p:nvSpPr>
          <p:cNvPr id="393" name="Shape 393"/>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FD8DC"/>
        </a:solidFill>
        <a:effectLst/>
      </p:bgPr>
    </p:bg>
    <p:spTree>
      <p:nvGrpSpPr>
        <p:cNvPr id="1" name="Shape 397"/>
        <p:cNvGrpSpPr/>
        <p:nvPr/>
      </p:nvGrpSpPr>
      <p:grpSpPr>
        <a:xfrm>
          <a:off x="0" y="0"/>
          <a:ext cx="0" cy="0"/>
          <a:chOff x="0" y="0"/>
          <a:chExt cx="0" cy="0"/>
        </a:xfrm>
      </p:grpSpPr>
      <p:sp>
        <p:nvSpPr>
          <p:cNvPr id="398" name="Shape 398"/>
          <p:cNvSpPr txBox="1"/>
          <p:nvPr/>
        </p:nvSpPr>
        <p:spPr>
          <a:xfrm>
            <a:off x="6324775" y="1222050"/>
            <a:ext cx="2592000" cy="152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sz="900" b="1">
                <a:solidFill>
                  <a:srgbClr val="263238"/>
                </a:solidFill>
                <a:latin typeface="Source Sans Pro"/>
                <a:ea typeface="Source Sans Pro"/>
                <a:cs typeface="Source Sans Pro"/>
                <a:sym typeface="Source Sans Pro"/>
              </a:rPr>
              <a:t>SlidesCarnival icons are editable shapes</a:t>
            </a:r>
            <a:r>
              <a:rPr lang="en" sz="900">
                <a:solidFill>
                  <a:srgbClr val="263238"/>
                </a:solidFill>
                <a:latin typeface="Source Sans Pro"/>
                <a:ea typeface="Source Sans Pro"/>
                <a:cs typeface="Source Sans Pro"/>
                <a:sym typeface="Source Sans Pro"/>
              </a:rPr>
              <a:t>. </a:t>
            </a:r>
            <a:endParaRPr sz="900">
              <a:solidFill>
                <a:srgbClr val="263238"/>
              </a:solidFill>
              <a:latin typeface="Source Sans Pro"/>
              <a:ea typeface="Source Sans Pro"/>
              <a:cs typeface="Source Sans Pro"/>
              <a:sym typeface="Source Sans Pro"/>
            </a:endParaRPr>
          </a:p>
          <a:p>
            <a:pPr marL="0" lvl="0" indent="0" rtl="0">
              <a:spcBef>
                <a:spcPts val="0"/>
              </a:spcBef>
              <a:spcAft>
                <a:spcPts val="0"/>
              </a:spcAft>
              <a:buClr>
                <a:srgbClr val="000000"/>
              </a:buClr>
              <a:buSzPts val="1100"/>
              <a:buFont typeface="Arial"/>
              <a:buNone/>
            </a:pPr>
            <a:endParaRPr sz="900">
              <a:solidFill>
                <a:srgbClr val="263238"/>
              </a:solidFill>
              <a:latin typeface="Source Sans Pro"/>
              <a:ea typeface="Source Sans Pro"/>
              <a:cs typeface="Source Sans Pro"/>
              <a:sym typeface="Source Sans Pro"/>
            </a:endParaRPr>
          </a:p>
          <a:p>
            <a:pPr marL="0" lvl="0" indent="0" rtl="0">
              <a:spcBef>
                <a:spcPts val="0"/>
              </a:spcBef>
              <a:spcAft>
                <a:spcPts val="0"/>
              </a:spcAft>
              <a:buClr>
                <a:srgbClr val="000000"/>
              </a:buClr>
              <a:buSzPts val="1100"/>
              <a:buFont typeface="Arial"/>
              <a:buNone/>
            </a:pPr>
            <a:r>
              <a:rPr lang="en" sz="900">
                <a:solidFill>
                  <a:srgbClr val="263238"/>
                </a:solidFill>
                <a:latin typeface="Source Sans Pro"/>
                <a:ea typeface="Source Sans Pro"/>
                <a:cs typeface="Source Sans Pro"/>
                <a:sym typeface="Source Sans Pro"/>
              </a:rPr>
              <a:t>This means that you can:</a:t>
            </a:r>
            <a:endParaRPr sz="900">
              <a:solidFill>
                <a:srgbClr val="263238"/>
              </a:solidFill>
              <a:latin typeface="Source Sans Pro"/>
              <a:ea typeface="Source Sans Pro"/>
              <a:cs typeface="Source Sans Pro"/>
              <a:sym typeface="Source Sans Pro"/>
            </a:endParaRPr>
          </a:p>
          <a:p>
            <a:pPr marL="457200" lvl="0" indent="-285750" rtl="0">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Resize them without losing quality.</a:t>
            </a:r>
            <a:endParaRPr sz="900">
              <a:solidFill>
                <a:srgbClr val="263238"/>
              </a:solidFill>
              <a:latin typeface="Source Sans Pro"/>
              <a:ea typeface="Source Sans Pro"/>
              <a:cs typeface="Source Sans Pro"/>
              <a:sym typeface="Source Sans Pro"/>
            </a:endParaRPr>
          </a:p>
          <a:p>
            <a:pPr marL="457200" lvl="0" indent="-285750" rtl="0">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Change line color, width and style.</a:t>
            </a:r>
            <a:endParaRPr sz="900">
              <a:solidFill>
                <a:srgbClr val="263238"/>
              </a:solidFill>
              <a:latin typeface="Source Sans Pro"/>
              <a:ea typeface="Source Sans Pro"/>
              <a:cs typeface="Source Sans Pro"/>
              <a:sym typeface="Source Sans Pro"/>
            </a:endParaRPr>
          </a:p>
          <a:p>
            <a:pPr marL="0" lvl="0" indent="0" rtl="0">
              <a:spcBef>
                <a:spcPts val="0"/>
              </a:spcBef>
              <a:spcAft>
                <a:spcPts val="0"/>
              </a:spcAft>
              <a:buNone/>
            </a:pPr>
            <a:endParaRPr sz="900">
              <a:solidFill>
                <a:srgbClr val="263238"/>
              </a:solidFill>
              <a:latin typeface="Source Sans Pro"/>
              <a:ea typeface="Source Sans Pro"/>
              <a:cs typeface="Source Sans Pro"/>
              <a:sym typeface="Source Sans Pro"/>
            </a:endParaRPr>
          </a:p>
          <a:p>
            <a:pPr marL="0" lvl="0" indent="0" rtl="0">
              <a:spcBef>
                <a:spcPts val="0"/>
              </a:spcBef>
              <a:spcAft>
                <a:spcPts val="0"/>
              </a:spcAft>
              <a:buNone/>
            </a:pPr>
            <a:r>
              <a:rPr lang="en" sz="900">
                <a:solidFill>
                  <a:srgbClr val="263238"/>
                </a:solidFill>
                <a:latin typeface="Source Sans Pro"/>
                <a:ea typeface="Source Sans Pro"/>
                <a:cs typeface="Source Sans Pro"/>
                <a:sym typeface="Source Sans Pro"/>
              </a:rPr>
              <a:t>Isn’t that nice? :)</a:t>
            </a:r>
            <a:endParaRPr sz="900">
              <a:solidFill>
                <a:srgbClr val="263238"/>
              </a:solidFill>
              <a:latin typeface="Source Sans Pro"/>
              <a:ea typeface="Source Sans Pro"/>
              <a:cs typeface="Source Sans Pro"/>
              <a:sym typeface="Source Sans Pro"/>
            </a:endParaRPr>
          </a:p>
          <a:p>
            <a:pPr marL="0" lvl="0" indent="0" rtl="0">
              <a:spcBef>
                <a:spcPts val="0"/>
              </a:spcBef>
              <a:spcAft>
                <a:spcPts val="0"/>
              </a:spcAft>
              <a:buNone/>
            </a:pPr>
            <a:endParaRPr sz="900">
              <a:solidFill>
                <a:srgbClr val="263238"/>
              </a:solidFill>
              <a:latin typeface="Source Sans Pro"/>
              <a:ea typeface="Source Sans Pro"/>
              <a:cs typeface="Source Sans Pro"/>
              <a:sym typeface="Source Sans Pro"/>
            </a:endParaRPr>
          </a:p>
          <a:p>
            <a:pPr marL="0" lvl="0" indent="0" rtl="0">
              <a:spcBef>
                <a:spcPts val="0"/>
              </a:spcBef>
              <a:spcAft>
                <a:spcPts val="0"/>
              </a:spcAft>
              <a:buNone/>
            </a:pPr>
            <a:r>
              <a:rPr lang="en" sz="900">
                <a:solidFill>
                  <a:srgbClr val="263238"/>
                </a:solidFill>
                <a:latin typeface="Source Sans Pro"/>
                <a:ea typeface="Source Sans Pro"/>
                <a:cs typeface="Source Sans Pro"/>
                <a:sym typeface="Source Sans Pro"/>
              </a:rPr>
              <a:t>Examples:</a:t>
            </a:r>
            <a:endParaRPr sz="900">
              <a:solidFill>
                <a:srgbClr val="263238"/>
              </a:solidFill>
              <a:latin typeface="Source Sans Pro"/>
              <a:ea typeface="Source Sans Pro"/>
              <a:cs typeface="Source Sans Pro"/>
              <a:sym typeface="Source Sans Pro"/>
            </a:endParaRPr>
          </a:p>
          <a:p>
            <a:pPr marL="0" lvl="0" indent="0" rtl="0">
              <a:spcBef>
                <a:spcPts val="0"/>
              </a:spcBef>
              <a:spcAft>
                <a:spcPts val="0"/>
              </a:spcAft>
              <a:buClr>
                <a:srgbClr val="000000"/>
              </a:buClr>
              <a:buSzPts val="1100"/>
              <a:buFont typeface="Arial"/>
              <a:buNone/>
            </a:pPr>
            <a:endParaRPr sz="900">
              <a:solidFill>
                <a:srgbClr val="263238"/>
              </a:solidFill>
              <a:latin typeface="Source Sans Pro"/>
              <a:ea typeface="Source Sans Pro"/>
              <a:cs typeface="Source Sans Pro"/>
              <a:sym typeface="Source Sans Pro"/>
            </a:endParaRPr>
          </a:p>
          <a:p>
            <a:pPr marL="0" lvl="0" indent="0" rtl="0">
              <a:spcBef>
                <a:spcPts val="0"/>
              </a:spcBef>
              <a:spcAft>
                <a:spcPts val="0"/>
              </a:spcAft>
              <a:buNone/>
            </a:pPr>
            <a:endParaRPr sz="900">
              <a:solidFill>
                <a:srgbClr val="263238"/>
              </a:solidFill>
              <a:latin typeface="Source Sans Pro"/>
              <a:ea typeface="Source Sans Pro"/>
              <a:cs typeface="Source Sans Pro"/>
              <a:sym typeface="Source Sans Pro"/>
            </a:endParaRPr>
          </a:p>
        </p:txBody>
      </p:sp>
      <p:grpSp>
        <p:nvGrpSpPr>
          <p:cNvPr id="399" name="Shape 399"/>
          <p:cNvGrpSpPr/>
          <p:nvPr/>
        </p:nvGrpSpPr>
        <p:grpSpPr>
          <a:xfrm>
            <a:off x="424947" y="1242994"/>
            <a:ext cx="342903" cy="447293"/>
            <a:chOff x="590250" y="244200"/>
            <a:chExt cx="407975" cy="532175"/>
          </a:xfrm>
        </p:grpSpPr>
        <p:sp>
          <p:nvSpPr>
            <p:cNvPr id="400" name="Shape 400"/>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01" name="Shape 401"/>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02" name="Shape 402"/>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03" name="Shape 403"/>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04" name="Shape 404"/>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05" name="Shape 405"/>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06" name="Shape 406"/>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07" name="Shape 407"/>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08" name="Shape 408"/>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09" name="Shape 409"/>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10" name="Shape 410"/>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11" name="Shape 411"/>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12" name="Shape 412"/>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13" name="Shape 413"/>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14" name="Shape 414"/>
          <p:cNvGrpSpPr/>
          <p:nvPr/>
        </p:nvGrpSpPr>
        <p:grpSpPr>
          <a:xfrm>
            <a:off x="977639" y="1309016"/>
            <a:ext cx="372594" cy="310144"/>
            <a:chOff x="1247825" y="322750"/>
            <a:chExt cx="443300" cy="369000"/>
          </a:xfrm>
        </p:grpSpPr>
        <p:sp>
          <p:nvSpPr>
            <p:cNvPr id="415" name="Shape 415"/>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16" name="Shape 416"/>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17" name="Shape 417"/>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18" name="Shape 418"/>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19" name="Shape 419"/>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20" name="Shape 420"/>
          <p:cNvGrpSpPr/>
          <p:nvPr/>
        </p:nvGrpSpPr>
        <p:grpSpPr>
          <a:xfrm>
            <a:off x="1550818" y="1307482"/>
            <a:ext cx="356204" cy="313212"/>
            <a:chOff x="1929775" y="320925"/>
            <a:chExt cx="423800" cy="372650"/>
          </a:xfrm>
        </p:grpSpPr>
        <p:sp>
          <p:nvSpPr>
            <p:cNvPr id="421" name="Shape 421"/>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22" name="Shape 422"/>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23" name="Shape 423"/>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24" name="Shape 424"/>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25" name="Shape 425"/>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426" name="Shape 426"/>
          <p:cNvSpPr/>
          <p:nvPr/>
        </p:nvSpPr>
        <p:spPr>
          <a:xfrm>
            <a:off x="2148120" y="1296229"/>
            <a:ext cx="291717" cy="335738"/>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27" name="Shape 427"/>
          <p:cNvSpPr/>
          <p:nvPr/>
        </p:nvSpPr>
        <p:spPr>
          <a:xfrm>
            <a:off x="2733088" y="1297258"/>
            <a:ext cx="251793"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nvGrpSpPr>
          <p:cNvPr id="428" name="Shape 428"/>
          <p:cNvGrpSpPr/>
          <p:nvPr/>
        </p:nvGrpSpPr>
        <p:grpSpPr>
          <a:xfrm>
            <a:off x="3820462" y="1272160"/>
            <a:ext cx="336767" cy="383835"/>
            <a:chOff x="4630125" y="278900"/>
            <a:chExt cx="400675" cy="456675"/>
          </a:xfrm>
        </p:grpSpPr>
        <p:sp>
          <p:nvSpPr>
            <p:cNvPr id="429" name="Shape 429"/>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30" name="Shape 430"/>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31" name="Shape 431"/>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32" name="Shape 432"/>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433" name="Shape 433"/>
          <p:cNvSpPr/>
          <p:nvPr/>
        </p:nvSpPr>
        <p:spPr>
          <a:xfrm>
            <a:off x="4361051" y="1295725"/>
            <a:ext cx="385895" cy="336746"/>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nvGrpSpPr>
          <p:cNvPr id="434" name="Shape 434"/>
          <p:cNvGrpSpPr/>
          <p:nvPr/>
        </p:nvGrpSpPr>
        <p:grpSpPr>
          <a:xfrm>
            <a:off x="430074" y="1818716"/>
            <a:ext cx="342882" cy="418128"/>
            <a:chOff x="596350" y="929175"/>
            <a:chExt cx="407950" cy="497475"/>
          </a:xfrm>
        </p:grpSpPr>
        <p:sp>
          <p:nvSpPr>
            <p:cNvPr id="435" name="Shape 435"/>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36" name="Shape 436"/>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37" name="Shape 437"/>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38" name="Shape 438"/>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39" name="Shape 439"/>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40" name="Shape 440"/>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41" name="Shape 441"/>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42" name="Shape 442"/>
          <p:cNvGrpSpPr/>
          <p:nvPr/>
        </p:nvGrpSpPr>
        <p:grpSpPr>
          <a:xfrm>
            <a:off x="1554390" y="1879631"/>
            <a:ext cx="349060" cy="298882"/>
            <a:chOff x="1934025" y="1001650"/>
            <a:chExt cx="415300" cy="355600"/>
          </a:xfrm>
        </p:grpSpPr>
        <p:sp>
          <p:nvSpPr>
            <p:cNvPr id="443" name="Shape 443"/>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44" name="Shape 444"/>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45" name="Shape 445"/>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46" name="Shape 446"/>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447" name="Shape 447"/>
          <p:cNvSpPr/>
          <p:nvPr/>
        </p:nvSpPr>
        <p:spPr>
          <a:xfrm>
            <a:off x="2118449" y="1854573"/>
            <a:ext cx="351077" cy="349039"/>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48" name="Shape 448"/>
          <p:cNvSpPr/>
          <p:nvPr/>
        </p:nvSpPr>
        <p:spPr>
          <a:xfrm>
            <a:off x="2683959" y="1871972"/>
            <a:ext cx="350068" cy="314242"/>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49" name="Shape 449"/>
          <p:cNvSpPr/>
          <p:nvPr/>
        </p:nvSpPr>
        <p:spPr>
          <a:xfrm>
            <a:off x="3254071" y="1874536"/>
            <a:ext cx="339835" cy="309115"/>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50" name="Shape 450"/>
          <p:cNvSpPr/>
          <p:nvPr/>
        </p:nvSpPr>
        <p:spPr>
          <a:xfrm>
            <a:off x="3830339" y="1877604"/>
            <a:ext cx="317310" cy="30297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nvGrpSpPr>
          <p:cNvPr id="451" name="Shape 451"/>
          <p:cNvGrpSpPr/>
          <p:nvPr/>
        </p:nvGrpSpPr>
        <p:grpSpPr>
          <a:xfrm>
            <a:off x="4378785" y="1857106"/>
            <a:ext cx="350068" cy="350573"/>
            <a:chOff x="5294400" y="974850"/>
            <a:chExt cx="416500" cy="417100"/>
          </a:xfrm>
        </p:grpSpPr>
        <p:sp>
          <p:nvSpPr>
            <p:cNvPr id="452" name="Shape 452"/>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53" name="Shape 453"/>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54" name="Shape 454"/>
          <p:cNvGrpSpPr/>
          <p:nvPr/>
        </p:nvGrpSpPr>
        <p:grpSpPr>
          <a:xfrm>
            <a:off x="4901807" y="1817707"/>
            <a:ext cx="433992" cy="422729"/>
            <a:chOff x="5916675" y="927975"/>
            <a:chExt cx="516350" cy="502950"/>
          </a:xfrm>
        </p:grpSpPr>
        <p:sp>
          <p:nvSpPr>
            <p:cNvPr id="455" name="Shape 455"/>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56" name="Shape 456"/>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57" name="Shape 457"/>
          <p:cNvGrpSpPr/>
          <p:nvPr/>
        </p:nvGrpSpPr>
        <p:grpSpPr>
          <a:xfrm>
            <a:off x="403451" y="2467120"/>
            <a:ext cx="391001" cy="264085"/>
            <a:chOff x="564675" y="1700625"/>
            <a:chExt cx="465200" cy="314200"/>
          </a:xfrm>
        </p:grpSpPr>
        <p:sp>
          <p:nvSpPr>
            <p:cNvPr id="458" name="Shape 458"/>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59" name="Shape 459"/>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60" name="Shape 460"/>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61" name="Shape 461"/>
          <p:cNvGrpSpPr/>
          <p:nvPr/>
        </p:nvGrpSpPr>
        <p:grpSpPr>
          <a:xfrm>
            <a:off x="968435" y="2402632"/>
            <a:ext cx="391001" cy="382827"/>
            <a:chOff x="1236875" y="1623900"/>
            <a:chExt cx="465200" cy="455475"/>
          </a:xfrm>
        </p:grpSpPr>
        <p:sp>
          <p:nvSpPr>
            <p:cNvPr id="462" name="Shape 462"/>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63" name="Shape 463"/>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64" name="Shape 464"/>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65" name="Shape 465"/>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66" name="Shape 466"/>
            <p:cNvSpPr/>
            <p:nvPr/>
          </p:nvSpPr>
          <p:spPr>
            <a:xfrm>
              <a:off x="1402500" y="1810225"/>
              <a:ext cx="133975" cy="25"/>
            </a:xfrm>
            <a:custGeom>
              <a:avLst/>
              <a:gdLst/>
              <a:ahLst/>
              <a:cxnLst/>
              <a:rect l="0" t="0" r="0" b="0"/>
              <a:pathLst>
                <a:path w="5359" h="1" fill="none" extrusionOk="0">
                  <a:moveTo>
                    <a:pt x="0" y="0"/>
                  </a:moveTo>
                  <a:lnTo>
                    <a:pt x="535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67" name="Shape 467"/>
            <p:cNvSpPr/>
            <p:nvPr/>
          </p:nvSpPr>
          <p:spPr>
            <a:xfrm>
              <a:off x="1402500" y="1844325"/>
              <a:ext cx="133975" cy="25"/>
            </a:xfrm>
            <a:custGeom>
              <a:avLst/>
              <a:gdLst/>
              <a:ahLst/>
              <a:cxnLst/>
              <a:rect l="0" t="0" r="0" b="0"/>
              <a:pathLst>
                <a:path w="5359" h="1" fill="none" extrusionOk="0">
                  <a:moveTo>
                    <a:pt x="0" y="0"/>
                  </a:moveTo>
                  <a:lnTo>
                    <a:pt x="535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68" name="Shape 468"/>
            <p:cNvSpPr/>
            <p:nvPr/>
          </p:nvSpPr>
          <p:spPr>
            <a:xfrm>
              <a:off x="1402500" y="1878425"/>
              <a:ext cx="85250" cy="25"/>
            </a:xfrm>
            <a:custGeom>
              <a:avLst/>
              <a:gdLst/>
              <a:ahLst/>
              <a:cxnLst/>
              <a:rect l="0" t="0" r="0" b="0"/>
              <a:pathLst>
                <a:path w="3410" h="1" fill="none" extrusionOk="0">
                  <a:moveTo>
                    <a:pt x="0" y="0"/>
                  </a:moveTo>
                  <a:lnTo>
                    <a:pt x="341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69" name="Shape 469"/>
          <p:cNvGrpSpPr/>
          <p:nvPr/>
        </p:nvGrpSpPr>
        <p:grpSpPr>
          <a:xfrm>
            <a:off x="1545690" y="2410827"/>
            <a:ext cx="366458" cy="366437"/>
            <a:chOff x="1923675" y="1633650"/>
            <a:chExt cx="436000" cy="435975"/>
          </a:xfrm>
        </p:grpSpPr>
        <p:sp>
          <p:nvSpPr>
            <p:cNvPr id="470" name="Shape 470"/>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71" name="Shape 471"/>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72" name="Shape 472"/>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73" name="Shape 473"/>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74" name="Shape 474"/>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75" name="Shape 475"/>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76" name="Shape 476"/>
          <p:cNvGrpSpPr/>
          <p:nvPr/>
        </p:nvGrpSpPr>
        <p:grpSpPr>
          <a:xfrm>
            <a:off x="2109141" y="2409293"/>
            <a:ext cx="369505" cy="369505"/>
            <a:chOff x="2594050" y="1631825"/>
            <a:chExt cx="439625" cy="439625"/>
          </a:xfrm>
        </p:grpSpPr>
        <p:sp>
          <p:nvSpPr>
            <p:cNvPr id="477" name="Shape 477"/>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78" name="Shape 478"/>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79" name="Shape 479"/>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80" name="Shape 480"/>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481" name="Shape 481"/>
          <p:cNvSpPr/>
          <p:nvPr/>
        </p:nvSpPr>
        <p:spPr>
          <a:xfrm>
            <a:off x="2690599" y="2425715"/>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nvGrpSpPr>
          <p:cNvPr id="482" name="Shape 482"/>
          <p:cNvGrpSpPr/>
          <p:nvPr/>
        </p:nvGrpSpPr>
        <p:grpSpPr>
          <a:xfrm>
            <a:off x="3273906" y="2381662"/>
            <a:ext cx="299911" cy="424768"/>
            <a:chOff x="3979850" y="1598950"/>
            <a:chExt cx="356825" cy="505375"/>
          </a:xfrm>
        </p:grpSpPr>
        <p:sp>
          <p:nvSpPr>
            <p:cNvPr id="483" name="Shape 483"/>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84" name="Shape 484"/>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85" name="Shape 485"/>
          <p:cNvGrpSpPr/>
          <p:nvPr/>
        </p:nvGrpSpPr>
        <p:grpSpPr>
          <a:xfrm>
            <a:off x="3791296" y="2472751"/>
            <a:ext cx="395098" cy="242589"/>
            <a:chOff x="4595425" y="1707325"/>
            <a:chExt cx="470075" cy="288625"/>
          </a:xfrm>
        </p:grpSpPr>
        <p:sp>
          <p:nvSpPr>
            <p:cNvPr id="486" name="Shape 486"/>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87" name="Shape 487"/>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88" name="Shape 488"/>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89" name="Shape 489"/>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90" name="Shape 490"/>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91" name="Shape 491"/>
          <p:cNvGrpSpPr/>
          <p:nvPr/>
        </p:nvGrpSpPr>
        <p:grpSpPr>
          <a:xfrm>
            <a:off x="4375213" y="2413391"/>
            <a:ext cx="357234" cy="361310"/>
            <a:chOff x="5290150" y="1636700"/>
            <a:chExt cx="425025" cy="429875"/>
          </a:xfrm>
        </p:grpSpPr>
        <p:sp>
          <p:nvSpPr>
            <p:cNvPr id="492" name="Shape 492"/>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93" name="Shape 493"/>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494" name="Shape 494"/>
          <p:cNvGrpSpPr/>
          <p:nvPr/>
        </p:nvGrpSpPr>
        <p:grpSpPr>
          <a:xfrm>
            <a:off x="4939167" y="2402632"/>
            <a:ext cx="359272" cy="376691"/>
            <a:chOff x="5961125" y="1623900"/>
            <a:chExt cx="427450" cy="448175"/>
          </a:xfrm>
        </p:grpSpPr>
        <p:sp>
          <p:nvSpPr>
            <p:cNvPr id="495" name="Shape 495"/>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96" name="Shape 496"/>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97" name="Shape 497"/>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98" name="Shape 498"/>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499" name="Shape 499"/>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00" name="Shape 500"/>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01" name="Shape 501"/>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02" name="Shape 502"/>
          <p:cNvGrpSpPr/>
          <p:nvPr/>
        </p:nvGrpSpPr>
        <p:grpSpPr>
          <a:xfrm>
            <a:off x="5491859" y="2412361"/>
            <a:ext cx="383835" cy="363369"/>
            <a:chOff x="6618700" y="1635475"/>
            <a:chExt cx="456675" cy="432325"/>
          </a:xfrm>
        </p:grpSpPr>
        <p:sp>
          <p:nvSpPr>
            <p:cNvPr id="503" name="Shape 503"/>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04" name="Shape 504"/>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05" name="Shape 505"/>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06" name="Shape 506"/>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07" name="Shape 507"/>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08" name="Shape 508"/>
          <p:cNvGrpSpPr/>
          <p:nvPr/>
        </p:nvGrpSpPr>
        <p:grpSpPr>
          <a:xfrm>
            <a:off x="446947" y="2995773"/>
            <a:ext cx="304009" cy="326513"/>
            <a:chOff x="616425" y="2329600"/>
            <a:chExt cx="361700" cy="388475"/>
          </a:xfrm>
        </p:grpSpPr>
        <p:sp>
          <p:nvSpPr>
            <p:cNvPr id="509" name="Shape 509"/>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10" name="Shape 510"/>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11" name="Shape 511"/>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12" name="Shape 512"/>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13" name="Shape 513"/>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14" name="Shape 514"/>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15" name="Shape 515"/>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16" name="Shape 516"/>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17" name="Shape 517"/>
          <p:cNvGrpSpPr/>
          <p:nvPr/>
        </p:nvGrpSpPr>
        <p:grpSpPr>
          <a:xfrm>
            <a:off x="1003757" y="2998841"/>
            <a:ext cx="320378" cy="320378"/>
            <a:chOff x="1278900" y="2333250"/>
            <a:chExt cx="381175" cy="381175"/>
          </a:xfrm>
        </p:grpSpPr>
        <p:sp>
          <p:nvSpPr>
            <p:cNvPr id="518" name="Shape 518"/>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19" name="Shape 519"/>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20" name="Shape 520"/>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21" name="Shape 521"/>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22" name="Shape 522"/>
          <p:cNvGrpSpPr/>
          <p:nvPr/>
        </p:nvGrpSpPr>
        <p:grpSpPr>
          <a:xfrm>
            <a:off x="1568720" y="2998841"/>
            <a:ext cx="320399" cy="320378"/>
            <a:chOff x="1951075" y="2333250"/>
            <a:chExt cx="381200" cy="381175"/>
          </a:xfrm>
        </p:grpSpPr>
        <p:sp>
          <p:nvSpPr>
            <p:cNvPr id="523" name="Shape 523"/>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24" name="Shape 524"/>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25" name="Shape 525"/>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26" name="Shape 526"/>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27" name="Shape 527"/>
          <p:cNvGrpSpPr/>
          <p:nvPr/>
        </p:nvGrpSpPr>
        <p:grpSpPr>
          <a:xfrm>
            <a:off x="2133704" y="2998841"/>
            <a:ext cx="320378" cy="320378"/>
            <a:chOff x="2623275" y="2333250"/>
            <a:chExt cx="381175" cy="381175"/>
          </a:xfrm>
        </p:grpSpPr>
        <p:sp>
          <p:nvSpPr>
            <p:cNvPr id="528" name="Shape 528"/>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29" name="Shape 529"/>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30" name="Shape 530"/>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31" name="Shape 531"/>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32" name="Shape 532"/>
          <p:cNvGrpSpPr/>
          <p:nvPr/>
        </p:nvGrpSpPr>
        <p:grpSpPr>
          <a:xfrm>
            <a:off x="2773409" y="2943578"/>
            <a:ext cx="170937" cy="426827"/>
            <a:chOff x="3384375" y="2267500"/>
            <a:chExt cx="203375" cy="507825"/>
          </a:xfrm>
        </p:grpSpPr>
        <p:sp>
          <p:nvSpPr>
            <p:cNvPr id="533" name="Shape 533"/>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34" name="Shape 534"/>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35" name="Shape 535"/>
          <p:cNvGrpSpPr/>
          <p:nvPr/>
        </p:nvGrpSpPr>
        <p:grpSpPr>
          <a:xfrm>
            <a:off x="3918716" y="2997811"/>
            <a:ext cx="140237" cy="318339"/>
            <a:chOff x="4747025" y="2332025"/>
            <a:chExt cx="166850" cy="378750"/>
          </a:xfrm>
        </p:grpSpPr>
        <p:sp>
          <p:nvSpPr>
            <p:cNvPr id="536" name="Shape 536"/>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37" name="Shape 537"/>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38" name="Shape 538"/>
          <p:cNvGrpSpPr/>
          <p:nvPr/>
        </p:nvGrpSpPr>
        <p:grpSpPr>
          <a:xfrm>
            <a:off x="3351190" y="2945616"/>
            <a:ext cx="145343" cy="422729"/>
            <a:chOff x="4071800" y="2269925"/>
            <a:chExt cx="172925" cy="502950"/>
          </a:xfrm>
        </p:grpSpPr>
        <p:sp>
          <p:nvSpPr>
            <p:cNvPr id="539" name="Shape 539"/>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40" name="Shape 540"/>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541" name="Shape 541"/>
          <p:cNvSpPr/>
          <p:nvPr/>
        </p:nvSpPr>
        <p:spPr>
          <a:xfrm>
            <a:off x="4393811" y="2990216"/>
            <a:ext cx="320378" cy="337776"/>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nvGrpSpPr>
          <p:cNvPr id="542" name="Shape 542"/>
          <p:cNvGrpSpPr/>
          <p:nvPr/>
        </p:nvGrpSpPr>
        <p:grpSpPr>
          <a:xfrm>
            <a:off x="4948896" y="2996277"/>
            <a:ext cx="345971" cy="325505"/>
            <a:chOff x="5972700" y="2330200"/>
            <a:chExt cx="411625" cy="387275"/>
          </a:xfrm>
        </p:grpSpPr>
        <p:sp>
          <p:nvSpPr>
            <p:cNvPr id="543" name="Shape 543"/>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44" name="Shape 544"/>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45" name="Shape 545"/>
          <p:cNvGrpSpPr/>
          <p:nvPr/>
        </p:nvGrpSpPr>
        <p:grpSpPr>
          <a:xfrm>
            <a:off x="544193" y="3524406"/>
            <a:ext cx="109538" cy="399195"/>
            <a:chOff x="732125" y="2958550"/>
            <a:chExt cx="130325" cy="474950"/>
          </a:xfrm>
        </p:grpSpPr>
        <p:sp>
          <p:nvSpPr>
            <p:cNvPr id="546" name="Shape 546"/>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47" name="Shape 547"/>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48" name="Shape 548"/>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49" name="Shape 549"/>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50" name="Shape 550"/>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51" name="Shape 551"/>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52" name="Shape 552"/>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53" name="Shape 553"/>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554" name="Shape 554"/>
          <p:cNvSpPr/>
          <p:nvPr/>
        </p:nvSpPr>
        <p:spPr>
          <a:xfrm>
            <a:off x="1561113" y="3508635"/>
            <a:ext cx="335738" cy="430924"/>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55" name="Shape 555"/>
          <p:cNvSpPr/>
          <p:nvPr/>
        </p:nvSpPr>
        <p:spPr>
          <a:xfrm>
            <a:off x="1039605" y="3508635"/>
            <a:ext cx="248746" cy="430924"/>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nvGrpSpPr>
          <p:cNvPr id="556" name="Shape 556"/>
          <p:cNvGrpSpPr/>
          <p:nvPr/>
        </p:nvGrpSpPr>
        <p:grpSpPr>
          <a:xfrm>
            <a:off x="2099937" y="3537202"/>
            <a:ext cx="387933" cy="367467"/>
            <a:chOff x="2583100" y="2973775"/>
            <a:chExt cx="461550" cy="437200"/>
          </a:xfrm>
        </p:grpSpPr>
        <p:sp>
          <p:nvSpPr>
            <p:cNvPr id="557" name="Shape 557"/>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58" name="Shape 558"/>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559" name="Shape 559"/>
          <p:cNvSpPr/>
          <p:nvPr/>
        </p:nvSpPr>
        <p:spPr>
          <a:xfrm>
            <a:off x="3810881" y="3545997"/>
            <a:ext cx="356204" cy="356204"/>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nvGrpSpPr>
          <p:cNvPr id="560" name="Shape 560"/>
          <p:cNvGrpSpPr/>
          <p:nvPr/>
        </p:nvGrpSpPr>
        <p:grpSpPr>
          <a:xfrm>
            <a:off x="4339386" y="3565359"/>
            <a:ext cx="435022" cy="323445"/>
            <a:chOff x="5247525" y="3007275"/>
            <a:chExt cx="517575" cy="384825"/>
          </a:xfrm>
        </p:grpSpPr>
        <p:sp>
          <p:nvSpPr>
            <p:cNvPr id="561" name="Shape 561"/>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62" name="Shape 562"/>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63" name="Shape 563"/>
          <p:cNvGrpSpPr/>
          <p:nvPr/>
        </p:nvGrpSpPr>
        <p:grpSpPr>
          <a:xfrm>
            <a:off x="3250372" y="3546931"/>
            <a:ext cx="342882" cy="350068"/>
            <a:chOff x="3951850" y="2985350"/>
            <a:chExt cx="407950" cy="416500"/>
          </a:xfrm>
        </p:grpSpPr>
        <p:sp>
          <p:nvSpPr>
            <p:cNvPr id="564" name="Shape 564"/>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65" name="Shape 565"/>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66" name="Shape 566"/>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67" name="Shape 567"/>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68" name="Shape 568"/>
          <p:cNvGrpSpPr/>
          <p:nvPr/>
        </p:nvGrpSpPr>
        <p:grpSpPr>
          <a:xfrm>
            <a:off x="407044" y="4136479"/>
            <a:ext cx="397136" cy="305017"/>
            <a:chOff x="568950" y="3686775"/>
            <a:chExt cx="472500" cy="362900"/>
          </a:xfrm>
        </p:grpSpPr>
        <p:sp>
          <p:nvSpPr>
            <p:cNvPr id="569" name="Shape 569"/>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70" name="Shape 570"/>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71" name="Shape 571"/>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572" name="Shape 572"/>
          <p:cNvSpPr/>
          <p:nvPr/>
        </p:nvSpPr>
        <p:spPr>
          <a:xfrm>
            <a:off x="4983886" y="3529627"/>
            <a:ext cx="270221" cy="388962"/>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nvGrpSpPr>
          <p:cNvPr id="573" name="Shape 573"/>
          <p:cNvGrpSpPr/>
          <p:nvPr/>
        </p:nvGrpSpPr>
        <p:grpSpPr>
          <a:xfrm>
            <a:off x="975096" y="4162072"/>
            <a:ext cx="377700" cy="253852"/>
            <a:chOff x="1244800" y="3717225"/>
            <a:chExt cx="449375" cy="302025"/>
          </a:xfrm>
        </p:grpSpPr>
        <p:sp>
          <p:nvSpPr>
            <p:cNvPr id="574" name="Shape 574"/>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75" name="Shape 575"/>
            <p:cNvSpPr/>
            <p:nvPr/>
          </p:nvSpPr>
          <p:spPr>
            <a:xfrm>
              <a:off x="1244800" y="3795150"/>
              <a:ext cx="449375" cy="25"/>
            </a:xfrm>
            <a:custGeom>
              <a:avLst/>
              <a:gdLst/>
              <a:ahLst/>
              <a:cxnLst/>
              <a:rect l="0" t="0" r="0" b="0"/>
              <a:pathLst>
                <a:path w="17975" h="1" fill="none" extrusionOk="0">
                  <a:moveTo>
                    <a:pt x="17974"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76" name="Shape 576"/>
            <p:cNvSpPr/>
            <p:nvPr/>
          </p:nvSpPr>
          <p:spPr>
            <a:xfrm>
              <a:off x="1244800" y="3853000"/>
              <a:ext cx="449375" cy="25"/>
            </a:xfrm>
            <a:custGeom>
              <a:avLst/>
              <a:gdLst/>
              <a:ahLst/>
              <a:cxnLst/>
              <a:rect l="0" t="0" r="0" b="0"/>
              <a:pathLst>
                <a:path w="17975" h="1" fill="none" extrusionOk="0">
                  <a:moveTo>
                    <a:pt x="0" y="0"/>
                  </a:moveTo>
                  <a:lnTo>
                    <a:pt x="1797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77" name="Shape 577"/>
            <p:cNvSpPr/>
            <p:nvPr/>
          </p:nvSpPr>
          <p:spPr>
            <a:xfrm>
              <a:off x="1302625" y="3893800"/>
              <a:ext cx="161375" cy="25"/>
            </a:xfrm>
            <a:custGeom>
              <a:avLst/>
              <a:gdLst/>
              <a:ahLst/>
              <a:cxnLst/>
              <a:rect l="0" t="0" r="0" b="0"/>
              <a:pathLst>
                <a:path w="6455" h="1" fill="none" extrusionOk="0">
                  <a:moveTo>
                    <a:pt x="6455" y="0"/>
                  </a:moveTo>
                  <a:lnTo>
                    <a:pt x="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78" name="Shape 578"/>
            <p:cNvSpPr/>
            <p:nvPr/>
          </p:nvSpPr>
          <p:spPr>
            <a:xfrm>
              <a:off x="1302625" y="3933975"/>
              <a:ext cx="110250" cy="25"/>
            </a:xfrm>
            <a:custGeom>
              <a:avLst/>
              <a:gdLst/>
              <a:ahLst/>
              <a:cxnLst/>
              <a:rect l="0" t="0" r="0" b="0"/>
              <a:pathLst>
                <a:path w="4410" h="1" fill="none" extrusionOk="0">
                  <a:moveTo>
                    <a:pt x="4409" y="1"/>
                  </a:move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79" name="Shape 579"/>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80" name="Shape 580"/>
          <p:cNvGrpSpPr/>
          <p:nvPr/>
        </p:nvGrpSpPr>
        <p:grpSpPr>
          <a:xfrm>
            <a:off x="1545186" y="4142614"/>
            <a:ext cx="367467" cy="287115"/>
            <a:chOff x="1923075" y="3694075"/>
            <a:chExt cx="437200" cy="341600"/>
          </a:xfrm>
        </p:grpSpPr>
        <p:sp>
          <p:nvSpPr>
            <p:cNvPr id="581" name="Shape 581"/>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82" name="Shape 582"/>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83" name="Shape 583"/>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84" name="Shape 584"/>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85" name="Shape 585"/>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86" name="Shape 586"/>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87" name="Shape 587"/>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88" name="Shape 588"/>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89" name="Shape 589"/>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90" name="Shape 590"/>
          <p:cNvGrpSpPr/>
          <p:nvPr/>
        </p:nvGrpSpPr>
        <p:grpSpPr>
          <a:xfrm>
            <a:off x="2113742" y="4138013"/>
            <a:ext cx="360301" cy="295814"/>
            <a:chOff x="2599525" y="3688600"/>
            <a:chExt cx="428675" cy="351950"/>
          </a:xfrm>
        </p:grpSpPr>
        <p:sp>
          <p:nvSpPr>
            <p:cNvPr id="591" name="Shape 591"/>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92" name="Shape 592"/>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93" name="Shape 593"/>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94" name="Shape 594"/>
          <p:cNvGrpSpPr/>
          <p:nvPr/>
        </p:nvGrpSpPr>
        <p:grpSpPr>
          <a:xfrm>
            <a:off x="2696125" y="4117546"/>
            <a:ext cx="333700" cy="329077"/>
            <a:chOff x="3292425" y="3664250"/>
            <a:chExt cx="397025" cy="391525"/>
          </a:xfrm>
        </p:grpSpPr>
        <p:sp>
          <p:nvSpPr>
            <p:cNvPr id="595" name="Shape 595"/>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96" name="Shape 596"/>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597" name="Shape 597"/>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598" name="Shape 598"/>
          <p:cNvGrpSpPr/>
          <p:nvPr/>
        </p:nvGrpSpPr>
        <p:grpSpPr>
          <a:xfrm>
            <a:off x="3233982" y="4160013"/>
            <a:ext cx="369526" cy="268183"/>
            <a:chOff x="3932350" y="3714775"/>
            <a:chExt cx="439650" cy="319075"/>
          </a:xfrm>
        </p:grpSpPr>
        <p:sp>
          <p:nvSpPr>
            <p:cNvPr id="599" name="Shape 599"/>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00" name="Shape 600"/>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01" name="Shape 601"/>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02" name="Shape 602"/>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03" name="Shape 603"/>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04" name="Shape 604"/>
          <p:cNvGrpSpPr/>
          <p:nvPr/>
        </p:nvGrpSpPr>
        <p:grpSpPr>
          <a:xfrm>
            <a:off x="3798966" y="4160013"/>
            <a:ext cx="369505" cy="268183"/>
            <a:chOff x="4604550" y="3714775"/>
            <a:chExt cx="439625" cy="319075"/>
          </a:xfrm>
        </p:grpSpPr>
        <p:sp>
          <p:nvSpPr>
            <p:cNvPr id="605" name="Shape 605"/>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06" name="Shape 606"/>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07" name="Shape 607"/>
          <p:cNvGrpSpPr/>
          <p:nvPr/>
        </p:nvGrpSpPr>
        <p:grpSpPr>
          <a:xfrm>
            <a:off x="4377251" y="4132381"/>
            <a:ext cx="353136" cy="313738"/>
            <a:chOff x="5292575" y="3681900"/>
            <a:chExt cx="420150" cy="373275"/>
          </a:xfrm>
        </p:grpSpPr>
        <p:sp>
          <p:nvSpPr>
            <p:cNvPr id="608" name="Shape 608"/>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09" name="Shape 609"/>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10" name="Shape 610"/>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11" name="Shape 611"/>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12" name="Shape 612"/>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13" name="Shape 613"/>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14" name="Shape 614"/>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15" name="Shape 615"/>
          <p:cNvGrpSpPr/>
          <p:nvPr/>
        </p:nvGrpSpPr>
        <p:grpSpPr>
          <a:xfrm>
            <a:off x="4922273" y="4092458"/>
            <a:ext cx="393060" cy="393060"/>
            <a:chOff x="5941025" y="3634400"/>
            <a:chExt cx="467650" cy="467650"/>
          </a:xfrm>
        </p:grpSpPr>
        <p:sp>
          <p:nvSpPr>
            <p:cNvPr id="616" name="Shape 616"/>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17" name="Shape 617"/>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18" name="Shape 618"/>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19" name="Shape 619"/>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20" name="Shape 620"/>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21" name="Shape 621"/>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22" name="Shape 622"/>
          <p:cNvGrpSpPr/>
          <p:nvPr/>
        </p:nvGrpSpPr>
        <p:grpSpPr>
          <a:xfrm>
            <a:off x="5512346" y="4117546"/>
            <a:ext cx="342882" cy="342903"/>
            <a:chOff x="6643075" y="3664250"/>
            <a:chExt cx="407950" cy="407975"/>
          </a:xfrm>
        </p:grpSpPr>
        <p:sp>
          <p:nvSpPr>
            <p:cNvPr id="623" name="Shape 623"/>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24" name="Shape 624"/>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25" name="Shape 625"/>
          <p:cNvGrpSpPr/>
          <p:nvPr/>
        </p:nvGrpSpPr>
        <p:grpSpPr>
          <a:xfrm>
            <a:off x="413180" y="4668200"/>
            <a:ext cx="371564" cy="371543"/>
            <a:chOff x="576250" y="4319400"/>
            <a:chExt cx="442075" cy="442050"/>
          </a:xfrm>
        </p:grpSpPr>
        <p:sp>
          <p:nvSpPr>
            <p:cNvPr id="626" name="Shape 626"/>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27" name="Shape 627"/>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28" name="Shape 628"/>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29" name="Shape 629"/>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630" name="Shape 630"/>
          <p:cNvSpPr/>
          <p:nvPr/>
        </p:nvSpPr>
        <p:spPr>
          <a:xfrm>
            <a:off x="962843" y="4740498"/>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31" name="Shape 631"/>
          <p:cNvSpPr/>
          <p:nvPr/>
        </p:nvSpPr>
        <p:spPr>
          <a:xfrm>
            <a:off x="3253566" y="4683678"/>
            <a:ext cx="340844" cy="34086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32" name="Shape 632"/>
          <p:cNvSpPr/>
          <p:nvPr/>
        </p:nvSpPr>
        <p:spPr>
          <a:xfrm>
            <a:off x="2688561" y="4705174"/>
            <a:ext cx="340844" cy="297873"/>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33" name="Shape 633"/>
          <p:cNvSpPr/>
          <p:nvPr/>
        </p:nvSpPr>
        <p:spPr>
          <a:xfrm>
            <a:off x="3817038" y="4682144"/>
            <a:ext cx="343912" cy="343933"/>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nvGrpSpPr>
          <p:cNvPr id="634" name="Shape 634"/>
          <p:cNvGrpSpPr/>
          <p:nvPr/>
        </p:nvGrpSpPr>
        <p:grpSpPr>
          <a:xfrm>
            <a:off x="4356785" y="4687132"/>
            <a:ext cx="394068" cy="325505"/>
            <a:chOff x="5268225" y="4341925"/>
            <a:chExt cx="468850" cy="387275"/>
          </a:xfrm>
        </p:grpSpPr>
        <p:sp>
          <p:nvSpPr>
            <p:cNvPr id="635" name="Shape 635"/>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36" name="Shape 636"/>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37" name="Shape 637"/>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38" name="Shape 638"/>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39" name="Shape 639"/>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40" name="Shape 640"/>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41" name="Shape 641"/>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42" name="Shape 642"/>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43" name="Shape 643"/>
          <p:cNvGrpSpPr/>
          <p:nvPr/>
        </p:nvGrpSpPr>
        <p:grpSpPr>
          <a:xfrm>
            <a:off x="4941731" y="4676899"/>
            <a:ext cx="354145" cy="354145"/>
            <a:chOff x="5964175" y="4329750"/>
            <a:chExt cx="421350" cy="421350"/>
          </a:xfrm>
        </p:grpSpPr>
        <p:sp>
          <p:nvSpPr>
            <p:cNvPr id="644" name="Shape 644"/>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45" name="Shape 645"/>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46" name="Shape 646"/>
          <p:cNvGrpSpPr/>
          <p:nvPr/>
        </p:nvGrpSpPr>
        <p:grpSpPr>
          <a:xfrm>
            <a:off x="977639" y="5241883"/>
            <a:ext cx="372594" cy="360301"/>
            <a:chOff x="1247825" y="5001950"/>
            <a:chExt cx="443300" cy="428675"/>
          </a:xfrm>
        </p:grpSpPr>
        <p:sp>
          <p:nvSpPr>
            <p:cNvPr id="647" name="Shape 647"/>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48" name="Shape 648"/>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49" name="Shape 649"/>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50" name="Shape 650"/>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51" name="Shape 651"/>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52" name="Shape 652"/>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53" name="Shape 653"/>
          <p:cNvGrpSpPr/>
          <p:nvPr/>
        </p:nvGrpSpPr>
        <p:grpSpPr>
          <a:xfrm>
            <a:off x="1575885" y="5223960"/>
            <a:ext cx="306068" cy="389992"/>
            <a:chOff x="1959600" y="4980625"/>
            <a:chExt cx="364150" cy="464000"/>
          </a:xfrm>
        </p:grpSpPr>
        <p:sp>
          <p:nvSpPr>
            <p:cNvPr id="654" name="Shape 654"/>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55" name="Shape 655"/>
            <p:cNvSpPr/>
            <p:nvPr/>
          </p:nvSpPr>
          <p:spPr>
            <a:xfrm>
              <a:off x="2053375" y="5121275"/>
              <a:ext cx="176600" cy="25"/>
            </a:xfrm>
            <a:custGeom>
              <a:avLst/>
              <a:gdLst/>
              <a:ahLst/>
              <a:cxnLst/>
              <a:rect l="0" t="0" r="0" b="0"/>
              <a:pathLst>
                <a:path w="7064" h="1" fill="none" extrusionOk="0">
                  <a:moveTo>
                    <a:pt x="1" y="1"/>
                  </a:moveTo>
                  <a:lnTo>
                    <a:pt x="706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56" name="Shape 656"/>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57" name="Shape 657"/>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58" name="Shape 658"/>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59" name="Shape 659"/>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60" name="Shape 660"/>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61" name="Shape 661"/>
          <p:cNvGrpSpPr/>
          <p:nvPr/>
        </p:nvGrpSpPr>
        <p:grpSpPr>
          <a:xfrm>
            <a:off x="2118365" y="5238815"/>
            <a:ext cx="351077" cy="360806"/>
            <a:chOff x="2605025" y="4998300"/>
            <a:chExt cx="417700" cy="429275"/>
          </a:xfrm>
        </p:grpSpPr>
        <p:sp>
          <p:nvSpPr>
            <p:cNvPr id="662" name="Shape 662"/>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63" name="Shape 663"/>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64" name="Shape 664"/>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65" name="Shape 665"/>
          <p:cNvGrpSpPr/>
          <p:nvPr/>
        </p:nvGrpSpPr>
        <p:grpSpPr>
          <a:xfrm>
            <a:off x="2649057" y="5241883"/>
            <a:ext cx="419662" cy="349543"/>
            <a:chOff x="3236425" y="5001950"/>
            <a:chExt cx="499300" cy="415875"/>
          </a:xfrm>
        </p:grpSpPr>
        <p:sp>
          <p:nvSpPr>
            <p:cNvPr id="666" name="Shape 666"/>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67" name="Shape 667"/>
            <p:cNvSpPr/>
            <p:nvPr/>
          </p:nvSpPr>
          <p:spPr>
            <a:xfrm>
              <a:off x="3294875" y="5330725"/>
              <a:ext cx="382400" cy="25"/>
            </a:xfrm>
            <a:custGeom>
              <a:avLst/>
              <a:gdLst/>
              <a:ahLst/>
              <a:cxnLst/>
              <a:rect l="0" t="0" r="0" b="0"/>
              <a:pathLst>
                <a:path w="15296" h="1" fill="none" extrusionOk="0">
                  <a:moveTo>
                    <a:pt x="0" y="1"/>
                  </a:moveTo>
                  <a:lnTo>
                    <a:pt x="15295"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68" name="Shape 668"/>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69" name="Shape 669"/>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70" name="Shape 670"/>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71" name="Shape 671"/>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72" name="Shape 672"/>
          <p:cNvGrpSpPr/>
          <p:nvPr/>
        </p:nvGrpSpPr>
        <p:grpSpPr>
          <a:xfrm>
            <a:off x="3264177" y="5223960"/>
            <a:ext cx="319369" cy="380263"/>
            <a:chOff x="3968275" y="4980625"/>
            <a:chExt cx="379975" cy="452425"/>
          </a:xfrm>
        </p:grpSpPr>
        <p:sp>
          <p:nvSpPr>
            <p:cNvPr id="673" name="Shape 673"/>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74" name="Shape 674"/>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75" name="Shape 675"/>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76" name="Shape 676"/>
          <p:cNvGrpSpPr/>
          <p:nvPr/>
        </p:nvGrpSpPr>
        <p:grpSpPr>
          <a:xfrm>
            <a:off x="4919710" y="5308913"/>
            <a:ext cx="404323" cy="220085"/>
            <a:chOff x="5937975" y="5081700"/>
            <a:chExt cx="481050" cy="261850"/>
          </a:xfrm>
        </p:grpSpPr>
        <p:sp>
          <p:nvSpPr>
            <p:cNvPr id="677" name="Shape 677"/>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78" name="Shape 678"/>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79" name="Shape 679"/>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solidFill>
              <a:srgbClr val="000000"/>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80" name="Shape 680"/>
          <p:cNvGrpSpPr/>
          <p:nvPr/>
        </p:nvGrpSpPr>
        <p:grpSpPr>
          <a:xfrm>
            <a:off x="5537918" y="5266447"/>
            <a:ext cx="290183" cy="333678"/>
            <a:chOff x="6673500" y="5031175"/>
            <a:chExt cx="345250" cy="397000"/>
          </a:xfrm>
        </p:grpSpPr>
        <p:sp>
          <p:nvSpPr>
            <p:cNvPr id="681" name="Shape 681"/>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82" name="Shape 682"/>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83" name="Shape 683"/>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84" name="Shape 684"/>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85" name="Shape 685"/>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686" name="Shape 686"/>
          <p:cNvGrpSpPr/>
          <p:nvPr/>
        </p:nvGrpSpPr>
        <p:grpSpPr>
          <a:xfrm>
            <a:off x="3229905" y="1291092"/>
            <a:ext cx="387933" cy="345971"/>
            <a:chOff x="3927500" y="301425"/>
            <a:chExt cx="461550" cy="411625"/>
          </a:xfrm>
        </p:grpSpPr>
        <p:sp>
          <p:nvSpPr>
            <p:cNvPr id="687" name="Shape 687"/>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88" name="Shape 688"/>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89" name="Shape 689"/>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0" name="Shape 690"/>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1" name="Shape 691"/>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2" name="Shape 692"/>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3" name="Shape 693"/>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4" name="Shape 694"/>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5" name="Shape 695"/>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6" name="Shape 696"/>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7" name="Shape 697"/>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8" name="Shape 698"/>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699" name="Shape 699"/>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0" name="Shape 700"/>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1" name="Shape 701"/>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2" name="Shape 702"/>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3" name="Shape 703"/>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4" name="Shape 704"/>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5" name="Shape 705"/>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6" name="Shape 706"/>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7" name="Shape 707"/>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8" name="Shape 708"/>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09" name="Shape 709"/>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10" name="Shape 710"/>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11" name="Shape 711"/>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12" name="Shape 712"/>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13" name="Shape 713"/>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14" name="Shape 714"/>
          <p:cNvGrpSpPr/>
          <p:nvPr/>
        </p:nvGrpSpPr>
        <p:grpSpPr>
          <a:xfrm>
            <a:off x="5517452" y="1297753"/>
            <a:ext cx="332670" cy="332670"/>
            <a:chOff x="6649150" y="309350"/>
            <a:chExt cx="395800" cy="395800"/>
          </a:xfrm>
        </p:grpSpPr>
        <p:sp>
          <p:nvSpPr>
            <p:cNvPr id="715" name="Shape 715"/>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16" name="Shape 716"/>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17" name="Shape 717"/>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18" name="Shape 718"/>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19" name="Shape 719"/>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0" name="Shape 720"/>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1" name="Shape 721"/>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2" name="Shape 722"/>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3" name="Shape 723"/>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4" name="Shape 724"/>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5" name="Shape 725"/>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6" name="Shape 726"/>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7" name="Shape 727"/>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8" name="Shape 728"/>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29" name="Shape 729"/>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30" name="Shape 730"/>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31" name="Shape 731"/>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32" name="Shape 732"/>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33" name="Shape 733"/>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34" name="Shape 734"/>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35" name="Shape 735"/>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36" name="Shape 736"/>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37" name="Shape 737"/>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38" name="Shape 738"/>
          <p:cNvGrpSpPr/>
          <p:nvPr/>
        </p:nvGrpSpPr>
        <p:grpSpPr>
          <a:xfrm>
            <a:off x="4949905" y="1305423"/>
            <a:ext cx="337797" cy="319873"/>
            <a:chOff x="5973900" y="318475"/>
            <a:chExt cx="401900" cy="380575"/>
          </a:xfrm>
        </p:grpSpPr>
        <p:sp>
          <p:nvSpPr>
            <p:cNvPr id="739" name="Shape 739"/>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0" name="Shape 740"/>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1" name="Shape 741"/>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2" name="Shape 742"/>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3" name="Shape 743"/>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4" name="Shape 744"/>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5" name="Shape 745"/>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6" name="Shape 746"/>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7" name="Shape 747"/>
            <p:cNvSpPr/>
            <p:nvPr/>
          </p:nvSpPr>
          <p:spPr>
            <a:xfrm>
              <a:off x="6024450" y="573000"/>
              <a:ext cx="300800" cy="25"/>
            </a:xfrm>
            <a:custGeom>
              <a:avLst/>
              <a:gdLst/>
              <a:ahLst/>
              <a:cxnLst/>
              <a:rect l="0" t="0" r="0" b="0"/>
              <a:pathLst>
                <a:path w="12032" h="1" fill="none" extrusionOk="0">
                  <a:moveTo>
                    <a:pt x="0" y="0"/>
                  </a:moveTo>
                  <a:lnTo>
                    <a:pt x="12032"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8" name="Shape 748"/>
            <p:cNvSpPr/>
            <p:nvPr/>
          </p:nvSpPr>
          <p:spPr>
            <a:xfrm>
              <a:off x="6024450" y="514550"/>
              <a:ext cx="300800" cy="25"/>
            </a:xfrm>
            <a:custGeom>
              <a:avLst/>
              <a:gdLst/>
              <a:ahLst/>
              <a:cxnLst/>
              <a:rect l="0" t="0" r="0" b="0"/>
              <a:pathLst>
                <a:path w="12032" h="1" fill="none" extrusionOk="0">
                  <a:moveTo>
                    <a:pt x="0" y="0"/>
                  </a:moveTo>
                  <a:lnTo>
                    <a:pt x="12032"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49" name="Shape 749"/>
            <p:cNvSpPr/>
            <p:nvPr/>
          </p:nvSpPr>
          <p:spPr>
            <a:xfrm>
              <a:off x="6264950" y="456100"/>
              <a:ext cx="25" cy="175375"/>
            </a:xfrm>
            <a:custGeom>
              <a:avLst/>
              <a:gdLst/>
              <a:ahLst/>
              <a:cxnLst/>
              <a:rect l="0" t="0" r="0" b="0"/>
              <a:pathLst>
                <a:path w="1" h="7015" fill="none" extrusionOk="0">
                  <a:moveTo>
                    <a:pt x="1" y="0"/>
                  </a:moveTo>
                  <a:lnTo>
                    <a:pt x="1" y="701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50" name="Shape 750"/>
            <p:cNvSpPr/>
            <p:nvPr/>
          </p:nvSpPr>
          <p:spPr>
            <a:xfrm>
              <a:off x="6204675" y="456100"/>
              <a:ext cx="25" cy="175375"/>
            </a:xfrm>
            <a:custGeom>
              <a:avLst/>
              <a:gdLst/>
              <a:ahLst/>
              <a:cxnLst/>
              <a:rect l="0" t="0" r="0" b="0"/>
              <a:pathLst>
                <a:path w="1" h="7015" fill="none" extrusionOk="0">
                  <a:moveTo>
                    <a:pt x="0" y="0"/>
                  </a:moveTo>
                  <a:lnTo>
                    <a:pt x="0" y="701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51" name="Shape 751"/>
            <p:cNvSpPr/>
            <p:nvPr/>
          </p:nvSpPr>
          <p:spPr>
            <a:xfrm>
              <a:off x="6145000" y="456100"/>
              <a:ext cx="25" cy="175375"/>
            </a:xfrm>
            <a:custGeom>
              <a:avLst/>
              <a:gdLst/>
              <a:ahLst/>
              <a:cxnLst/>
              <a:rect l="0" t="0" r="0" b="0"/>
              <a:pathLst>
                <a:path w="1" h="7015" fill="none" extrusionOk="0">
                  <a:moveTo>
                    <a:pt x="1" y="0"/>
                  </a:moveTo>
                  <a:lnTo>
                    <a:pt x="1" y="701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52" name="Shape 752"/>
            <p:cNvSpPr/>
            <p:nvPr/>
          </p:nvSpPr>
          <p:spPr>
            <a:xfrm>
              <a:off x="6084725" y="456100"/>
              <a:ext cx="25" cy="175375"/>
            </a:xfrm>
            <a:custGeom>
              <a:avLst/>
              <a:gdLst/>
              <a:ahLst/>
              <a:cxnLst/>
              <a:rect l="0" t="0" r="0" b="0"/>
              <a:pathLst>
                <a:path w="1" h="7015" fill="none" extrusionOk="0">
                  <a:moveTo>
                    <a:pt x="1" y="0"/>
                  </a:moveTo>
                  <a:lnTo>
                    <a:pt x="1" y="701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53" name="Shape 753"/>
          <p:cNvGrpSpPr/>
          <p:nvPr/>
        </p:nvGrpSpPr>
        <p:grpSpPr>
          <a:xfrm>
            <a:off x="995058" y="1818716"/>
            <a:ext cx="342882" cy="418128"/>
            <a:chOff x="1268550" y="929175"/>
            <a:chExt cx="407950" cy="497475"/>
          </a:xfrm>
        </p:grpSpPr>
        <p:sp>
          <p:nvSpPr>
            <p:cNvPr id="754" name="Shape 754"/>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55" name="Shape 755"/>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56" name="Shape 756"/>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57" name="Shape 757"/>
          <p:cNvGrpSpPr/>
          <p:nvPr/>
        </p:nvGrpSpPr>
        <p:grpSpPr>
          <a:xfrm>
            <a:off x="5481122" y="1834580"/>
            <a:ext cx="405331" cy="388962"/>
            <a:chOff x="6605925" y="948050"/>
            <a:chExt cx="482250" cy="462775"/>
          </a:xfrm>
        </p:grpSpPr>
        <p:sp>
          <p:nvSpPr>
            <p:cNvPr id="758" name="Shape 758"/>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59" name="Shape 759"/>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60" name="Shape 760"/>
            <p:cNvSpPr/>
            <p:nvPr/>
          </p:nvSpPr>
          <p:spPr>
            <a:xfrm>
              <a:off x="6847025" y="948050"/>
              <a:ext cx="25" cy="23775"/>
            </a:xfrm>
            <a:custGeom>
              <a:avLst/>
              <a:gdLst/>
              <a:ahLst/>
              <a:cxnLst/>
              <a:rect l="0" t="0" r="0" b="0"/>
              <a:pathLst>
                <a:path w="1" h="951" fill="none" extrusionOk="0">
                  <a:moveTo>
                    <a:pt x="1" y="951"/>
                  </a:move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61" name="Shape 761"/>
            <p:cNvSpPr/>
            <p:nvPr/>
          </p:nvSpPr>
          <p:spPr>
            <a:xfrm>
              <a:off x="6847025" y="1001025"/>
              <a:ext cx="25" cy="183900"/>
            </a:xfrm>
            <a:custGeom>
              <a:avLst/>
              <a:gdLst/>
              <a:ahLst/>
              <a:cxnLst/>
              <a:rect l="0" t="0" r="0" b="0"/>
              <a:pathLst>
                <a:path w="1" h="7356" fill="none" extrusionOk="0">
                  <a:moveTo>
                    <a:pt x="1" y="1"/>
                  </a:moveTo>
                  <a:lnTo>
                    <a:pt x="1" y="7356"/>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62" name="Shape 762"/>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63" name="Shape 763"/>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64" name="Shape 764"/>
          <p:cNvGrpSpPr/>
          <p:nvPr/>
        </p:nvGrpSpPr>
        <p:grpSpPr>
          <a:xfrm>
            <a:off x="5575804" y="2986549"/>
            <a:ext cx="215966" cy="342399"/>
            <a:chOff x="6718575" y="2318625"/>
            <a:chExt cx="256950" cy="407375"/>
          </a:xfrm>
        </p:grpSpPr>
        <p:sp>
          <p:nvSpPr>
            <p:cNvPr id="765" name="Shape 76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66" name="Shape 76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67" name="Shape 76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68" name="Shape 76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69" name="Shape 76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70" name="Shape 77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71" name="Shape 77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72" name="Shape 77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73" name="Shape 773"/>
          <p:cNvGrpSpPr/>
          <p:nvPr/>
        </p:nvGrpSpPr>
        <p:grpSpPr>
          <a:xfrm>
            <a:off x="2677193" y="3613457"/>
            <a:ext cx="363369" cy="221115"/>
            <a:chOff x="3269900" y="3064500"/>
            <a:chExt cx="432325" cy="263075"/>
          </a:xfrm>
        </p:grpSpPr>
        <p:sp>
          <p:nvSpPr>
            <p:cNvPr id="774" name="Shape 774"/>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75" name="Shape 775"/>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76" name="Shape 776"/>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77" name="Shape 777"/>
          <p:cNvGrpSpPr/>
          <p:nvPr/>
        </p:nvGrpSpPr>
        <p:grpSpPr>
          <a:xfrm>
            <a:off x="5551219" y="3545901"/>
            <a:ext cx="265115" cy="372594"/>
            <a:chOff x="6689325" y="2984125"/>
            <a:chExt cx="315425" cy="443300"/>
          </a:xfrm>
        </p:grpSpPr>
        <p:sp>
          <p:nvSpPr>
            <p:cNvPr id="778" name="Shape 778"/>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79" name="Shape 779"/>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80" name="Shape 780"/>
            <p:cNvSpPr/>
            <p:nvPr/>
          </p:nvSpPr>
          <p:spPr>
            <a:xfrm>
              <a:off x="6761175" y="3117475"/>
              <a:ext cx="25" cy="261850"/>
            </a:xfrm>
            <a:custGeom>
              <a:avLst/>
              <a:gdLst/>
              <a:ahLst/>
              <a:cxnLst/>
              <a:rect l="0" t="0" r="0" b="0"/>
              <a:pathLst>
                <a:path w="1" h="10474" fill="none" extrusionOk="0">
                  <a:moveTo>
                    <a:pt x="1" y="10473"/>
                  </a:move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81" name="Shape 781"/>
            <p:cNvSpPr/>
            <p:nvPr/>
          </p:nvSpPr>
          <p:spPr>
            <a:xfrm>
              <a:off x="6847025" y="3117475"/>
              <a:ext cx="25" cy="261850"/>
            </a:xfrm>
            <a:custGeom>
              <a:avLst/>
              <a:gdLst/>
              <a:ahLst/>
              <a:cxnLst/>
              <a:rect l="0" t="0" r="0" b="0"/>
              <a:pathLst>
                <a:path w="1" h="10474" fill="none" extrusionOk="0">
                  <a:moveTo>
                    <a:pt x="1" y="1"/>
                  </a:moveTo>
                  <a:lnTo>
                    <a:pt x="1" y="1047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82" name="Shape 782"/>
            <p:cNvSpPr/>
            <p:nvPr/>
          </p:nvSpPr>
          <p:spPr>
            <a:xfrm>
              <a:off x="6932875" y="3117475"/>
              <a:ext cx="25" cy="261850"/>
            </a:xfrm>
            <a:custGeom>
              <a:avLst/>
              <a:gdLst/>
              <a:ahLst/>
              <a:cxnLst/>
              <a:rect l="0" t="0" r="0" b="0"/>
              <a:pathLst>
                <a:path w="1" h="10474" fill="none" extrusionOk="0">
                  <a:moveTo>
                    <a:pt x="1" y="1"/>
                  </a:moveTo>
                  <a:lnTo>
                    <a:pt x="1" y="1047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83" name="Shape 783"/>
          <p:cNvGrpSpPr/>
          <p:nvPr/>
        </p:nvGrpSpPr>
        <p:grpSpPr>
          <a:xfrm>
            <a:off x="1599945" y="4640569"/>
            <a:ext cx="256416" cy="414535"/>
            <a:chOff x="1988225" y="4286525"/>
            <a:chExt cx="305075" cy="493200"/>
          </a:xfrm>
        </p:grpSpPr>
        <p:sp>
          <p:nvSpPr>
            <p:cNvPr id="784" name="Shape 784"/>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85" name="Shape 785"/>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86" name="Shape 786"/>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87" name="Shape 787"/>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88" name="Shape 788"/>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89" name="Shape 789"/>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90" name="Shape 790"/>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91" name="Shape 791"/>
          <p:cNvGrpSpPr/>
          <p:nvPr/>
        </p:nvGrpSpPr>
        <p:grpSpPr>
          <a:xfrm>
            <a:off x="2143937" y="4669734"/>
            <a:ext cx="309640" cy="392030"/>
            <a:chOff x="2635450" y="4321225"/>
            <a:chExt cx="368400" cy="466425"/>
          </a:xfrm>
        </p:grpSpPr>
        <p:sp>
          <p:nvSpPr>
            <p:cNvPr id="792" name="Shape 792"/>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93" name="Shape 793"/>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94" name="Shape 794"/>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95" name="Shape 795"/>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96" name="Shape 796"/>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797" name="Shape 797"/>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798" name="Shape 798"/>
          <p:cNvGrpSpPr/>
          <p:nvPr/>
        </p:nvGrpSpPr>
        <p:grpSpPr>
          <a:xfrm>
            <a:off x="5512346" y="4660005"/>
            <a:ext cx="342882" cy="383835"/>
            <a:chOff x="6643075" y="4309650"/>
            <a:chExt cx="407950" cy="456675"/>
          </a:xfrm>
        </p:grpSpPr>
        <p:sp>
          <p:nvSpPr>
            <p:cNvPr id="799" name="Shape 799"/>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00" name="Shape 800"/>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01" name="Shape 801"/>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02" name="Shape 802"/>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03" name="Shape 803"/>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04" name="Shape 804"/>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05" name="Shape 805"/>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06" name="Shape 806"/>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07" name="Shape 807"/>
            <p:cNvSpPr/>
            <p:nvPr/>
          </p:nvSpPr>
          <p:spPr>
            <a:xfrm>
              <a:off x="6847025" y="4414975"/>
              <a:ext cx="25" cy="145550"/>
            </a:xfrm>
            <a:custGeom>
              <a:avLst/>
              <a:gdLst/>
              <a:ahLst/>
              <a:cxnLst/>
              <a:rect l="0" t="0" r="0" b="0"/>
              <a:pathLst>
                <a:path w="1" h="5822" fill="none" extrusionOk="0">
                  <a:moveTo>
                    <a:pt x="1" y="1"/>
                  </a:moveTo>
                  <a:lnTo>
                    <a:pt x="1" y="5822"/>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808" name="Shape 808"/>
          <p:cNvGrpSpPr/>
          <p:nvPr/>
        </p:nvGrpSpPr>
        <p:grpSpPr>
          <a:xfrm>
            <a:off x="4327619" y="5201960"/>
            <a:ext cx="452420" cy="433992"/>
            <a:chOff x="5233525" y="4954450"/>
            <a:chExt cx="538275" cy="516350"/>
          </a:xfrm>
        </p:grpSpPr>
        <p:sp>
          <p:nvSpPr>
            <p:cNvPr id="809" name="Shape 809"/>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0" name="Shape 810"/>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1" name="Shape 811"/>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2" name="Shape 812"/>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3" name="Shape 813"/>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4" name="Shape 814"/>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5" name="Shape 815"/>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6" name="Shape 816"/>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7" name="Shape 817"/>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8" name="Shape 818"/>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19" name="Shape 819"/>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820" name="Shape 820"/>
          <p:cNvGrpSpPr/>
          <p:nvPr/>
        </p:nvGrpSpPr>
        <p:grpSpPr>
          <a:xfrm>
            <a:off x="3758538" y="5209629"/>
            <a:ext cx="460615" cy="418653"/>
            <a:chOff x="4556450" y="4963575"/>
            <a:chExt cx="548025" cy="498100"/>
          </a:xfrm>
        </p:grpSpPr>
        <p:sp>
          <p:nvSpPr>
            <p:cNvPr id="821" name="Shape 821"/>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22" name="Shape 822"/>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23" name="Shape 823"/>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24" name="Shape 824"/>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25" name="Shape 825"/>
            <p:cNvSpPr/>
            <p:nvPr/>
          </p:nvSpPr>
          <p:spPr>
            <a:xfrm>
              <a:off x="4830450" y="5213225"/>
              <a:ext cx="25" cy="248450"/>
            </a:xfrm>
            <a:custGeom>
              <a:avLst/>
              <a:gdLst/>
              <a:ahLst/>
              <a:cxnLst/>
              <a:rect l="0" t="0" r="0" b="0"/>
              <a:pathLst>
                <a:path w="1" h="9938" fill="none" extrusionOk="0">
                  <a:moveTo>
                    <a:pt x="0" y="0"/>
                  </a:moveTo>
                  <a:lnTo>
                    <a:pt x="0" y="9937"/>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826" name="Shape 826"/>
          <p:cNvGrpSpPr/>
          <p:nvPr/>
        </p:nvGrpSpPr>
        <p:grpSpPr>
          <a:xfrm>
            <a:off x="375820" y="5300214"/>
            <a:ext cx="445255" cy="246182"/>
            <a:chOff x="531800" y="5071350"/>
            <a:chExt cx="529750" cy="292900"/>
          </a:xfrm>
        </p:grpSpPr>
        <p:sp>
          <p:nvSpPr>
            <p:cNvPr id="827" name="Shape 827"/>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28" name="Shape 828"/>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29" name="Shape 829"/>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30" name="Shape 830"/>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31" name="Shape 831"/>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32" name="Shape 832"/>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833" name="Shape 833"/>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grpSp>
        <p:nvGrpSpPr>
          <p:cNvPr id="834" name="Shape 834"/>
          <p:cNvGrpSpPr/>
          <p:nvPr/>
        </p:nvGrpSpPr>
        <p:grpSpPr>
          <a:xfrm>
            <a:off x="7320094" y="2713375"/>
            <a:ext cx="433992" cy="422729"/>
            <a:chOff x="5916675" y="927975"/>
            <a:chExt cx="516350" cy="502950"/>
          </a:xfrm>
        </p:grpSpPr>
        <p:sp>
          <p:nvSpPr>
            <p:cNvPr id="835" name="Shape 835"/>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6" name="Shape 836"/>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37" name="Shape 837"/>
          <p:cNvGrpSpPr/>
          <p:nvPr/>
        </p:nvGrpSpPr>
        <p:grpSpPr>
          <a:xfrm>
            <a:off x="6436114" y="3419277"/>
            <a:ext cx="1079481" cy="1051467"/>
            <a:chOff x="5916675" y="927975"/>
            <a:chExt cx="516350" cy="502950"/>
          </a:xfrm>
        </p:grpSpPr>
        <p:sp>
          <p:nvSpPr>
            <p:cNvPr id="838" name="Shape 838"/>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9" name="Shape 839"/>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40" name="Shape 840"/>
          <p:cNvGrpSpPr/>
          <p:nvPr/>
        </p:nvGrpSpPr>
        <p:grpSpPr>
          <a:xfrm>
            <a:off x="6436257" y="2713375"/>
            <a:ext cx="433992" cy="422729"/>
            <a:chOff x="5916675" y="927975"/>
            <a:chExt cx="516350" cy="502950"/>
          </a:xfrm>
        </p:grpSpPr>
        <p:sp>
          <p:nvSpPr>
            <p:cNvPr id="841" name="Shape 841"/>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2" name="Shape 842"/>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43" name="Shape 843"/>
          <p:cNvSpPr/>
          <p:nvPr/>
        </p:nvSpPr>
        <p:spPr>
          <a:xfrm>
            <a:off x="7512255" y="2949753"/>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4" name="Shape 844"/>
          <p:cNvSpPr/>
          <p:nvPr/>
        </p:nvSpPr>
        <p:spPr>
          <a:xfrm>
            <a:off x="6628418" y="2949753"/>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5" name="Shape 845"/>
          <p:cNvSpPr/>
          <p:nvPr/>
        </p:nvSpPr>
        <p:spPr>
          <a:xfrm>
            <a:off x="6913953" y="4007290"/>
            <a:ext cx="1000561" cy="565194"/>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0091EA"/>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6" name="Shape 846"/>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p:nvPr/>
        </p:nvSpPr>
        <p:spPr>
          <a:xfrm>
            <a:off x="2163850" y="1828675"/>
            <a:ext cx="6676800" cy="1380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b="1">
                <a:solidFill>
                  <a:srgbClr val="607D8B"/>
                </a:solidFill>
                <a:latin typeface="Source Sans Pro"/>
                <a:ea typeface="Source Sans Pro"/>
                <a:cs typeface="Source Sans Pro"/>
                <a:sym typeface="Source Sans Pro"/>
              </a:rPr>
              <a:t>Now you can use any emoji as an icon!</a:t>
            </a:r>
            <a:endParaRPr>
              <a:solidFill>
                <a:srgbClr val="607D8B"/>
              </a:solidFill>
              <a:latin typeface="Source Sans Pro"/>
              <a:ea typeface="Source Sans Pro"/>
              <a:cs typeface="Source Sans Pro"/>
              <a:sym typeface="Source Sans Pro"/>
            </a:endParaRPr>
          </a:p>
          <a:p>
            <a:pPr marL="0" lvl="0" indent="0" rtl="0">
              <a:spcBef>
                <a:spcPts val="0"/>
              </a:spcBef>
              <a:spcAft>
                <a:spcPts val="0"/>
              </a:spcAft>
              <a:buClr>
                <a:srgbClr val="000000"/>
              </a:buClr>
              <a:buSzPts val="1100"/>
              <a:buFont typeface="Arial"/>
              <a:buNone/>
            </a:pPr>
            <a:r>
              <a:rPr lang="en">
                <a:solidFill>
                  <a:srgbClr val="607D8B"/>
                </a:solidFill>
                <a:latin typeface="Source Sans Pro"/>
                <a:ea typeface="Source Sans Pro"/>
                <a:cs typeface="Source Sans Pro"/>
                <a:sym typeface="Source Sans Pro"/>
              </a:rPr>
              <a:t>And of course it resizes without losing quality and you can change the color.</a:t>
            </a:r>
            <a:endParaRPr>
              <a:solidFill>
                <a:srgbClr val="607D8B"/>
              </a:solidFill>
              <a:latin typeface="Source Sans Pro"/>
              <a:ea typeface="Source Sans Pro"/>
              <a:cs typeface="Source Sans Pro"/>
              <a:sym typeface="Source Sans Pro"/>
            </a:endParaRPr>
          </a:p>
          <a:p>
            <a:pPr marL="0" lvl="0" indent="0" rtl="0">
              <a:spcBef>
                <a:spcPts val="0"/>
              </a:spcBef>
              <a:spcAft>
                <a:spcPts val="0"/>
              </a:spcAft>
              <a:buNone/>
            </a:pPr>
            <a:endParaRPr>
              <a:solidFill>
                <a:srgbClr val="607D8B"/>
              </a:solidFill>
              <a:latin typeface="Source Sans Pro"/>
              <a:ea typeface="Source Sans Pro"/>
              <a:cs typeface="Source Sans Pro"/>
              <a:sym typeface="Source Sans Pro"/>
            </a:endParaRPr>
          </a:p>
          <a:p>
            <a:pPr marL="0" lvl="0" indent="0" rtl="0">
              <a:spcBef>
                <a:spcPts val="0"/>
              </a:spcBef>
              <a:spcAft>
                <a:spcPts val="0"/>
              </a:spcAft>
              <a:buNone/>
            </a:pPr>
            <a:r>
              <a:rPr lang="en">
                <a:solidFill>
                  <a:srgbClr val="607D8B"/>
                </a:solidFill>
                <a:latin typeface="Source Sans Pro"/>
                <a:ea typeface="Source Sans Pro"/>
                <a:cs typeface="Source Sans Pro"/>
                <a:sym typeface="Source Sans Pro"/>
              </a:rPr>
              <a:t>How? Follow Google instructions </a:t>
            </a:r>
            <a:r>
              <a:rPr lang="en" u="sng">
                <a:solidFill>
                  <a:srgbClr val="607D8B"/>
                </a:solidFill>
                <a:latin typeface="Source Sans Pro"/>
                <a:ea typeface="Source Sans Pro"/>
                <a:cs typeface="Source Sans Pro"/>
                <a:sym typeface="Source Sans Pro"/>
                <a:hlinkClick r:id="rId3"/>
              </a:rPr>
              <a:t>https://twitter.com/googledocs/status/730087240156643328</a:t>
            </a:r>
            <a:endParaRPr>
              <a:solidFill>
                <a:srgbClr val="607D8B"/>
              </a:solidFill>
              <a:latin typeface="Source Sans Pro"/>
              <a:ea typeface="Source Sans Pro"/>
              <a:cs typeface="Source Sans Pro"/>
              <a:sym typeface="Source Sans Pro"/>
            </a:endParaRPr>
          </a:p>
          <a:p>
            <a:pPr marL="0" lvl="0" indent="0" rtl="0">
              <a:spcBef>
                <a:spcPts val="0"/>
              </a:spcBef>
              <a:spcAft>
                <a:spcPts val="0"/>
              </a:spcAft>
              <a:buNone/>
            </a:pPr>
            <a:endParaRPr>
              <a:solidFill>
                <a:srgbClr val="607D8B"/>
              </a:solidFill>
              <a:latin typeface="Source Sans Pro"/>
              <a:ea typeface="Source Sans Pro"/>
              <a:cs typeface="Source Sans Pro"/>
              <a:sym typeface="Source Sans Pro"/>
            </a:endParaRPr>
          </a:p>
          <a:p>
            <a:pPr marL="0" lvl="0" indent="0" rtl="0">
              <a:spcBef>
                <a:spcPts val="0"/>
              </a:spcBef>
              <a:spcAft>
                <a:spcPts val="0"/>
              </a:spcAft>
              <a:buNone/>
            </a:pPr>
            <a:endParaRPr>
              <a:solidFill>
                <a:srgbClr val="607D8B"/>
              </a:solidFill>
              <a:latin typeface="Source Sans Pro"/>
              <a:ea typeface="Source Sans Pro"/>
              <a:cs typeface="Source Sans Pro"/>
              <a:sym typeface="Source Sans Pro"/>
            </a:endParaRPr>
          </a:p>
          <a:p>
            <a:pPr marL="0" lvl="0" indent="0" rtl="0">
              <a:spcBef>
                <a:spcPts val="0"/>
              </a:spcBef>
              <a:spcAft>
                <a:spcPts val="0"/>
              </a:spcAft>
              <a:buClr>
                <a:srgbClr val="000000"/>
              </a:buClr>
              <a:buSzPts val="1100"/>
              <a:buFont typeface="Arial"/>
              <a:buNone/>
            </a:pPr>
            <a:endParaRPr>
              <a:solidFill>
                <a:srgbClr val="607D8B"/>
              </a:solidFill>
              <a:latin typeface="Source Sans Pro"/>
              <a:ea typeface="Source Sans Pro"/>
              <a:cs typeface="Source Sans Pro"/>
              <a:sym typeface="Source Sans Pro"/>
            </a:endParaRPr>
          </a:p>
          <a:p>
            <a:pPr marL="0" lvl="0" indent="0" rtl="0">
              <a:spcBef>
                <a:spcPts val="0"/>
              </a:spcBef>
              <a:spcAft>
                <a:spcPts val="0"/>
              </a:spcAft>
              <a:buNone/>
            </a:pPr>
            <a:endParaRPr>
              <a:solidFill>
                <a:srgbClr val="607D8B"/>
              </a:solidFill>
              <a:latin typeface="Source Sans Pro"/>
              <a:ea typeface="Source Sans Pro"/>
              <a:cs typeface="Source Sans Pro"/>
              <a:sym typeface="Source Sans Pro"/>
            </a:endParaRPr>
          </a:p>
        </p:txBody>
      </p:sp>
      <p:sp>
        <p:nvSpPr>
          <p:cNvPr id="852" name="Shape 852"/>
          <p:cNvSpPr txBox="1"/>
          <p:nvPr/>
        </p:nvSpPr>
        <p:spPr>
          <a:xfrm>
            <a:off x="808100" y="3288650"/>
            <a:ext cx="7327500" cy="2570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3600">
                <a:solidFill>
                  <a:srgbClr val="607D8B"/>
                </a:solidFill>
                <a:latin typeface="Source Sans Pro"/>
                <a:ea typeface="Source Sans Pro"/>
                <a:cs typeface="Source Sans Pro"/>
                <a:sym typeface="Source Sans Pro"/>
              </a:rPr>
              <a:t>✋👆👉👍👤👦👧👨👩👪💃🏃💑❤😂😉😋😒😭👶😸🐟🍒🍔💣📌📖🔨🎃🎈🎨🏈🏰🌏🔌🔑</a:t>
            </a:r>
            <a:r>
              <a:rPr lang="en" sz="2400">
                <a:solidFill>
                  <a:srgbClr val="FFFFFF"/>
                </a:solidFill>
                <a:highlight>
                  <a:srgbClr val="0091EA"/>
                </a:highlight>
                <a:latin typeface="Source Sans Pro"/>
                <a:ea typeface="Source Sans Pro"/>
                <a:cs typeface="Source Sans Pro"/>
                <a:sym typeface="Source Sans Pro"/>
              </a:rPr>
              <a:t> and many more...</a:t>
            </a:r>
            <a:endParaRPr sz="2400">
              <a:solidFill>
                <a:srgbClr val="FFFFFF"/>
              </a:solidFill>
              <a:highlight>
                <a:srgbClr val="0091EA"/>
              </a:highlight>
              <a:latin typeface="Source Sans Pro"/>
              <a:ea typeface="Source Sans Pro"/>
              <a:cs typeface="Source Sans Pro"/>
              <a:sym typeface="Source Sans Pro"/>
            </a:endParaRPr>
          </a:p>
        </p:txBody>
      </p:sp>
      <p:sp>
        <p:nvSpPr>
          <p:cNvPr id="853" name="Shape 853"/>
          <p:cNvSpPr txBox="1"/>
          <p:nvPr/>
        </p:nvSpPr>
        <p:spPr>
          <a:xfrm>
            <a:off x="648975" y="17708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600">
                <a:solidFill>
                  <a:srgbClr val="0091EA"/>
                </a:solidFill>
              </a:rPr>
              <a:t>😉</a:t>
            </a:r>
            <a:endParaRPr sz="9600">
              <a:solidFill>
                <a:srgbClr val="0091EA"/>
              </a:solidFill>
            </a:endParaRPr>
          </a:p>
        </p:txBody>
      </p:sp>
      <p:sp>
        <p:nvSpPr>
          <p:cNvPr id="854" name="Shape 854"/>
          <p:cNvSpPr txBox="1">
            <a:spLocks noGrp="1"/>
          </p:cNvSpPr>
          <p:nvPr>
            <p:ph type="sldNum" idx="12"/>
          </p:nvPr>
        </p:nvSpPr>
        <p:spPr>
          <a:xfrm>
            <a:off x="8404384" y="6333134"/>
            <a:ext cx="548700" cy="52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5BBBC5-64FD-4BA0-99CC-EB644DAE071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pic>
        <p:nvPicPr>
          <p:cNvPr id="8" name="Picture 7">
            <a:extLst>
              <a:ext uri="{FF2B5EF4-FFF2-40B4-BE49-F238E27FC236}">
                <a16:creationId xmlns:a16="http://schemas.microsoft.com/office/drawing/2014/main" id="{AFF778FE-8578-4397-9AAE-EA224742F7EE}"/>
              </a:ext>
            </a:extLst>
          </p:cNvPr>
          <p:cNvPicPr>
            <a:picLocks noChangeAspect="1"/>
          </p:cNvPicPr>
          <p:nvPr/>
        </p:nvPicPr>
        <p:blipFill>
          <a:blip r:embed="rId2"/>
          <a:stretch>
            <a:fillRect/>
          </a:stretch>
        </p:blipFill>
        <p:spPr>
          <a:xfrm>
            <a:off x="0" y="923278"/>
            <a:ext cx="9149137" cy="5029015"/>
          </a:xfrm>
          <a:prstGeom prst="rect">
            <a:avLst/>
          </a:prstGeom>
        </p:spPr>
      </p:pic>
    </p:spTree>
    <p:extLst>
      <p:ext uri="{BB962C8B-B14F-4D97-AF65-F5344CB8AC3E}">
        <p14:creationId xmlns:p14="http://schemas.microsoft.com/office/powerpoint/2010/main" val="418732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574602-61D4-4EFC-B714-8D3D2F6C6EC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sp>
        <p:nvSpPr>
          <p:cNvPr id="3" name="TextBox 2">
            <a:extLst>
              <a:ext uri="{FF2B5EF4-FFF2-40B4-BE49-F238E27FC236}">
                <a16:creationId xmlns:a16="http://schemas.microsoft.com/office/drawing/2014/main" id="{143CCBA4-008E-4088-9DB5-83CCC91EA88C}"/>
              </a:ext>
            </a:extLst>
          </p:cNvPr>
          <p:cNvSpPr txBox="1"/>
          <p:nvPr/>
        </p:nvSpPr>
        <p:spPr>
          <a:xfrm>
            <a:off x="881481" y="1444739"/>
            <a:ext cx="2093843" cy="400110"/>
          </a:xfrm>
          <a:prstGeom prst="rect">
            <a:avLst/>
          </a:prstGeom>
          <a:noFill/>
        </p:spPr>
        <p:txBody>
          <a:bodyPr wrap="none" rtlCol="0">
            <a:spAutoFit/>
          </a:bodyPr>
          <a:lstStyle/>
          <a:p>
            <a:r>
              <a:rPr lang="en-US" sz="2000" dirty="0">
                <a:solidFill>
                  <a:srgbClr val="607D8B"/>
                </a:solidFill>
                <a:latin typeface="Source Sans Pro"/>
              </a:rPr>
              <a:t>Natural</a:t>
            </a:r>
            <a:r>
              <a:rPr lang="en-US" dirty="0"/>
              <a:t> </a:t>
            </a:r>
            <a:r>
              <a:rPr lang="en-US" sz="2000" dirty="0">
                <a:solidFill>
                  <a:srgbClr val="607D8B"/>
                </a:solidFill>
                <a:latin typeface="Source Sans Pro"/>
              </a:rPr>
              <a:t>Language</a:t>
            </a:r>
          </a:p>
        </p:txBody>
      </p:sp>
      <p:pic>
        <p:nvPicPr>
          <p:cNvPr id="4" name="Picture 3">
            <a:extLst>
              <a:ext uri="{FF2B5EF4-FFF2-40B4-BE49-F238E27FC236}">
                <a16:creationId xmlns:a16="http://schemas.microsoft.com/office/drawing/2014/main" id="{B546AD98-D0D6-4948-809D-C5303F6FCE39}"/>
              </a:ext>
            </a:extLst>
          </p:cNvPr>
          <p:cNvPicPr>
            <a:picLocks noChangeAspect="1"/>
          </p:cNvPicPr>
          <p:nvPr/>
        </p:nvPicPr>
        <p:blipFill>
          <a:blip r:embed="rId5"/>
          <a:stretch>
            <a:fillRect/>
          </a:stretch>
        </p:blipFill>
        <p:spPr>
          <a:xfrm>
            <a:off x="709196" y="2087805"/>
            <a:ext cx="3597110" cy="2103195"/>
          </a:xfrm>
          <a:prstGeom prst="rect">
            <a:avLst/>
          </a:prstGeom>
        </p:spPr>
      </p:pic>
      <p:sp>
        <p:nvSpPr>
          <p:cNvPr id="6" name="TextBox 5">
            <a:extLst>
              <a:ext uri="{FF2B5EF4-FFF2-40B4-BE49-F238E27FC236}">
                <a16:creationId xmlns:a16="http://schemas.microsoft.com/office/drawing/2014/main" id="{79539716-5C5E-47F0-9EAF-2A56D54DB825}"/>
              </a:ext>
            </a:extLst>
          </p:cNvPr>
          <p:cNvSpPr txBox="1"/>
          <p:nvPr/>
        </p:nvSpPr>
        <p:spPr>
          <a:xfrm>
            <a:off x="5744343" y="1440344"/>
            <a:ext cx="1963999" cy="400110"/>
          </a:xfrm>
          <a:prstGeom prst="rect">
            <a:avLst/>
          </a:prstGeom>
          <a:noFill/>
        </p:spPr>
        <p:txBody>
          <a:bodyPr wrap="none" rtlCol="0">
            <a:spAutoFit/>
          </a:bodyPr>
          <a:lstStyle/>
          <a:p>
            <a:r>
              <a:rPr lang="en-US" sz="2000" dirty="0">
                <a:solidFill>
                  <a:srgbClr val="607D8B"/>
                </a:solidFill>
                <a:latin typeface="Source Sans Pro"/>
              </a:rPr>
              <a:t>Computer Vision</a:t>
            </a:r>
          </a:p>
        </p:txBody>
      </p:sp>
      <p:sp>
        <p:nvSpPr>
          <p:cNvPr id="7" name="TextBox 6">
            <a:extLst>
              <a:ext uri="{FF2B5EF4-FFF2-40B4-BE49-F238E27FC236}">
                <a16:creationId xmlns:a16="http://schemas.microsoft.com/office/drawing/2014/main" id="{94483429-71C0-4586-8CA3-987FB00E7EAD}"/>
              </a:ext>
            </a:extLst>
          </p:cNvPr>
          <p:cNvSpPr txBox="1"/>
          <p:nvPr/>
        </p:nvSpPr>
        <p:spPr>
          <a:xfrm>
            <a:off x="3507323" y="4453528"/>
            <a:ext cx="1854995" cy="400110"/>
          </a:xfrm>
          <a:prstGeom prst="rect">
            <a:avLst/>
          </a:prstGeom>
          <a:noFill/>
        </p:spPr>
        <p:txBody>
          <a:bodyPr wrap="none" rtlCol="0">
            <a:spAutoFit/>
          </a:bodyPr>
          <a:lstStyle/>
          <a:p>
            <a:r>
              <a:rPr lang="en-US" sz="2000" dirty="0">
                <a:solidFill>
                  <a:srgbClr val="607D8B"/>
                </a:solidFill>
                <a:latin typeface="Source Sans Pro"/>
              </a:rPr>
              <a:t>Speech &amp; Audio</a:t>
            </a:r>
          </a:p>
        </p:txBody>
      </p:sp>
      <p:pic>
        <p:nvPicPr>
          <p:cNvPr id="8" name="Picture 7">
            <a:extLst>
              <a:ext uri="{FF2B5EF4-FFF2-40B4-BE49-F238E27FC236}">
                <a16:creationId xmlns:a16="http://schemas.microsoft.com/office/drawing/2014/main" id="{CB359429-1F33-4432-B784-B594BF077C21}"/>
              </a:ext>
            </a:extLst>
          </p:cNvPr>
          <p:cNvPicPr>
            <a:picLocks noChangeAspect="1"/>
          </p:cNvPicPr>
          <p:nvPr/>
        </p:nvPicPr>
        <p:blipFill>
          <a:blip r:embed="rId6"/>
          <a:stretch>
            <a:fillRect/>
          </a:stretch>
        </p:blipFill>
        <p:spPr>
          <a:xfrm>
            <a:off x="2975324" y="4940255"/>
            <a:ext cx="2918991" cy="1655379"/>
          </a:xfrm>
          <a:prstGeom prst="rect">
            <a:avLst/>
          </a:prstGeom>
        </p:spPr>
      </p:pic>
      <p:sp>
        <p:nvSpPr>
          <p:cNvPr id="9" name="TextBox 8">
            <a:extLst>
              <a:ext uri="{FF2B5EF4-FFF2-40B4-BE49-F238E27FC236}">
                <a16:creationId xmlns:a16="http://schemas.microsoft.com/office/drawing/2014/main" id="{39A77980-851F-4DAA-BF6D-EB046F3933DE}"/>
              </a:ext>
            </a:extLst>
          </p:cNvPr>
          <p:cNvSpPr txBox="1"/>
          <p:nvPr/>
        </p:nvSpPr>
        <p:spPr>
          <a:xfrm>
            <a:off x="3837820" y="116905"/>
            <a:ext cx="1279517" cy="1323439"/>
          </a:xfrm>
          <a:prstGeom prst="rect">
            <a:avLst/>
          </a:prstGeom>
          <a:noFill/>
        </p:spPr>
        <p:txBody>
          <a:bodyPr wrap="none" rtlCol="0">
            <a:spAutoFit/>
          </a:bodyPr>
          <a:lstStyle/>
          <a:p>
            <a:r>
              <a:rPr lang="en-US" sz="8000" b="1" dirty="0">
                <a:solidFill>
                  <a:srgbClr val="0091EA"/>
                </a:solidFill>
                <a:latin typeface="Roboto Slab"/>
                <a:ea typeface="Roboto Slab"/>
                <a:sym typeface="Roboto Slab"/>
              </a:rPr>
              <a:t>AI</a:t>
            </a:r>
          </a:p>
        </p:txBody>
      </p:sp>
      <p:pic>
        <p:nvPicPr>
          <p:cNvPr id="13" name="Picture 12">
            <a:extLst>
              <a:ext uri="{FF2B5EF4-FFF2-40B4-BE49-F238E27FC236}">
                <a16:creationId xmlns:a16="http://schemas.microsoft.com/office/drawing/2014/main" id="{71EE46F0-115B-4BC4-A4A5-AAE814721D10}"/>
              </a:ext>
            </a:extLst>
          </p:cNvPr>
          <p:cNvPicPr>
            <a:picLocks noChangeAspect="1"/>
          </p:cNvPicPr>
          <p:nvPr/>
        </p:nvPicPr>
        <p:blipFill>
          <a:blip r:embed="rId7"/>
          <a:stretch>
            <a:fillRect/>
          </a:stretch>
        </p:blipFill>
        <p:spPr>
          <a:xfrm>
            <a:off x="5501496" y="2246049"/>
            <a:ext cx="2982899" cy="1677881"/>
          </a:xfrm>
          <a:prstGeom prst="rect">
            <a:avLst/>
          </a:prstGeom>
        </p:spPr>
      </p:pic>
      <p:pic>
        <p:nvPicPr>
          <p:cNvPr id="10" name="AIConversation">
            <a:hlinkClick r:id="" action="ppaction://media"/>
            <a:extLst>
              <a:ext uri="{FF2B5EF4-FFF2-40B4-BE49-F238E27FC236}">
                <a16:creationId xmlns:a16="http://schemas.microsoft.com/office/drawing/2014/main" id="{BB297B82-9EB4-4E21-8A6E-BF1FA432201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234949" y="5723534"/>
            <a:ext cx="609600" cy="609600"/>
          </a:xfrm>
          <a:prstGeom prst="rect">
            <a:avLst/>
          </a:prstGeom>
        </p:spPr>
      </p:pic>
    </p:spTree>
    <p:extLst>
      <p:ext uri="{BB962C8B-B14F-4D97-AF65-F5344CB8AC3E}">
        <p14:creationId xmlns:p14="http://schemas.microsoft.com/office/powerpoint/2010/main" val="38246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p:cTn id="1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10"/>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56808" fill="hold"/>
                                        <p:tgtEl>
                                          <p:spTgt spid="10"/>
                                        </p:tgtEl>
                                      </p:cBhvr>
                                    </p:cmd>
                                  </p:childTnLst>
                                </p:cTn>
                              </p:par>
                            </p:childTnLst>
                          </p:cTn>
                        </p:par>
                      </p:childTnLst>
                    </p:cTn>
                  </p:par>
                </p:childTnLst>
              </p:cTn>
              <p:nextCondLst>
                <p:cond evt="onClick" delay="0">
                  <p:tgtEl>
                    <p:spTgt spid="10"/>
                  </p:tgtEl>
                </p:cond>
              </p:nextCondLst>
            </p:seq>
            <p:audio>
              <p:cMediaNode vol="80000">
                <p:cTn id="26" fill="hold" display="0">
                  <p:stCondLst>
                    <p:cond delay="indefinite"/>
                  </p:stCondLst>
                  <p:endCondLst>
                    <p:cond evt="onStopAudio" delay="0">
                      <p:tgtEl>
                        <p:sldTgt/>
                      </p:tgtEl>
                    </p:cond>
                  </p:endCondLst>
                </p:cTn>
                <p:tgtEl>
                  <p:spTgt spid="10"/>
                </p:tgtEl>
              </p:cMediaNode>
            </p:audio>
          </p:childTnLst>
        </p:cTn>
      </p:par>
    </p:tnLst>
    <p:bldLst>
      <p:bldP spid="3"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AA30B6-A1E4-4EC4-BFCF-F6D9143CE58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sp>
        <p:nvSpPr>
          <p:cNvPr id="3" name="TextBox 2">
            <a:extLst>
              <a:ext uri="{FF2B5EF4-FFF2-40B4-BE49-F238E27FC236}">
                <a16:creationId xmlns:a16="http://schemas.microsoft.com/office/drawing/2014/main" id="{4BA3375E-FC52-4D8E-85EF-5E7B3692EAC6}"/>
              </a:ext>
            </a:extLst>
          </p:cNvPr>
          <p:cNvSpPr txBox="1"/>
          <p:nvPr/>
        </p:nvSpPr>
        <p:spPr>
          <a:xfrm>
            <a:off x="1754702" y="457705"/>
            <a:ext cx="5519460" cy="646331"/>
          </a:xfrm>
          <a:prstGeom prst="rect">
            <a:avLst/>
          </a:prstGeom>
          <a:noFill/>
        </p:spPr>
        <p:txBody>
          <a:bodyPr wrap="none" rtlCol="0">
            <a:spAutoFit/>
          </a:bodyPr>
          <a:lstStyle/>
          <a:p>
            <a:r>
              <a:rPr lang="en-US" sz="3600" b="1" dirty="0">
                <a:solidFill>
                  <a:srgbClr val="0091EA"/>
                </a:solidFill>
                <a:latin typeface="Roboto Slab"/>
                <a:ea typeface="Roboto Slab"/>
              </a:rPr>
              <a:t>Reinforcement Learning</a:t>
            </a:r>
          </a:p>
        </p:txBody>
      </p:sp>
      <p:pic>
        <p:nvPicPr>
          <p:cNvPr id="5" name="Picture 4">
            <a:extLst>
              <a:ext uri="{FF2B5EF4-FFF2-40B4-BE49-F238E27FC236}">
                <a16:creationId xmlns:a16="http://schemas.microsoft.com/office/drawing/2014/main" id="{2D2DBA7D-3940-4E54-96A7-A2E9163E2610}"/>
              </a:ext>
            </a:extLst>
          </p:cNvPr>
          <p:cNvPicPr>
            <a:picLocks noChangeAspect="1"/>
          </p:cNvPicPr>
          <p:nvPr/>
        </p:nvPicPr>
        <p:blipFill>
          <a:blip r:embed="rId3"/>
          <a:stretch>
            <a:fillRect/>
          </a:stretch>
        </p:blipFill>
        <p:spPr>
          <a:xfrm>
            <a:off x="4514432" y="2458917"/>
            <a:ext cx="3644148" cy="1935530"/>
          </a:xfrm>
          <a:prstGeom prst="rect">
            <a:avLst/>
          </a:prstGeom>
        </p:spPr>
      </p:pic>
      <p:sp>
        <p:nvSpPr>
          <p:cNvPr id="6" name="TextBox 5">
            <a:extLst>
              <a:ext uri="{FF2B5EF4-FFF2-40B4-BE49-F238E27FC236}">
                <a16:creationId xmlns:a16="http://schemas.microsoft.com/office/drawing/2014/main" id="{8EFEFE1E-F30A-4CC8-AC27-4C5C8EA1FDBC}"/>
              </a:ext>
            </a:extLst>
          </p:cNvPr>
          <p:cNvSpPr txBox="1"/>
          <p:nvPr/>
        </p:nvSpPr>
        <p:spPr>
          <a:xfrm>
            <a:off x="665825" y="1411550"/>
            <a:ext cx="7395099" cy="584775"/>
          </a:xfrm>
          <a:prstGeom prst="rect">
            <a:avLst/>
          </a:prstGeom>
          <a:noFill/>
        </p:spPr>
        <p:txBody>
          <a:bodyPr wrap="square" rtlCol="0">
            <a:spAutoFit/>
          </a:bodyPr>
          <a:lstStyle/>
          <a:p>
            <a:r>
              <a:rPr lang="en-US" sz="1600" dirty="0"/>
              <a:t>Reinforcement learning is an important type of Machine Learning where an agent </a:t>
            </a:r>
            <a:r>
              <a:rPr lang="en-US" sz="1600" b="1" dirty="0">
                <a:solidFill>
                  <a:srgbClr val="FFC000"/>
                </a:solidFill>
              </a:rPr>
              <a:t>learns from experience</a:t>
            </a:r>
            <a:r>
              <a:rPr lang="en-US" sz="1600" dirty="0"/>
              <a:t>.</a:t>
            </a:r>
          </a:p>
        </p:txBody>
      </p:sp>
      <p:pic>
        <p:nvPicPr>
          <p:cNvPr id="8" name="Picture 7">
            <a:extLst>
              <a:ext uri="{FF2B5EF4-FFF2-40B4-BE49-F238E27FC236}">
                <a16:creationId xmlns:a16="http://schemas.microsoft.com/office/drawing/2014/main" id="{1223A8B4-C8CB-4222-A4F9-48F29277D115}"/>
              </a:ext>
            </a:extLst>
          </p:cNvPr>
          <p:cNvPicPr>
            <a:picLocks noChangeAspect="1"/>
          </p:cNvPicPr>
          <p:nvPr/>
        </p:nvPicPr>
        <p:blipFill>
          <a:blip r:embed="rId4"/>
          <a:stretch>
            <a:fillRect/>
          </a:stretch>
        </p:blipFill>
        <p:spPr>
          <a:xfrm>
            <a:off x="824487" y="2458917"/>
            <a:ext cx="3284738" cy="1935530"/>
          </a:xfrm>
          <a:prstGeom prst="rect">
            <a:avLst/>
          </a:prstGeom>
        </p:spPr>
      </p:pic>
      <p:sp>
        <p:nvSpPr>
          <p:cNvPr id="9" name="Rectangle 8">
            <a:extLst>
              <a:ext uri="{FF2B5EF4-FFF2-40B4-BE49-F238E27FC236}">
                <a16:creationId xmlns:a16="http://schemas.microsoft.com/office/drawing/2014/main" id="{3BBEA79F-2FD4-4D8E-B026-6612023E654C}"/>
              </a:ext>
            </a:extLst>
          </p:cNvPr>
          <p:cNvSpPr/>
          <p:nvPr/>
        </p:nvSpPr>
        <p:spPr>
          <a:xfrm>
            <a:off x="1443719" y="5025126"/>
            <a:ext cx="6364243" cy="461665"/>
          </a:xfrm>
          <a:prstGeom prst="rect">
            <a:avLst/>
          </a:prstGeom>
        </p:spPr>
        <p:txBody>
          <a:bodyPr wrap="none">
            <a:spAutoFit/>
          </a:bodyPr>
          <a:lstStyle/>
          <a:p>
            <a:r>
              <a:rPr lang="en-US" sz="2400" b="1" dirty="0">
                <a:solidFill>
                  <a:srgbClr val="0091EA"/>
                </a:solidFill>
                <a:latin typeface="Roboto Slab"/>
                <a:ea typeface="Roboto Slab"/>
              </a:rPr>
              <a:t>Where can I use Reinforcement Learning ?</a:t>
            </a:r>
          </a:p>
        </p:txBody>
      </p:sp>
    </p:spTree>
    <p:extLst>
      <p:ext uri="{BB962C8B-B14F-4D97-AF65-F5344CB8AC3E}">
        <p14:creationId xmlns:p14="http://schemas.microsoft.com/office/powerpoint/2010/main" val="269708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574602-61D4-4EFC-B714-8D3D2F6C6EC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sp>
        <p:nvSpPr>
          <p:cNvPr id="9" name="TextBox 8">
            <a:extLst>
              <a:ext uri="{FF2B5EF4-FFF2-40B4-BE49-F238E27FC236}">
                <a16:creationId xmlns:a16="http://schemas.microsoft.com/office/drawing/2014/main" id="{39A77980-851F-4DAA-BF6D-EB046F3933DE}"/>
              </a:ext>
            </a:extLst>
          </p:cNvPr>
          <p:cNvSpPr txBox="1"/>
          <p:nvPr/>
        </p:nvSpPr>
        <p:spPr>
          <a:xfrm>
            <a:off x="3815243" y="86986"/>
            <a:ext cx="1279517" cy="1323439"/>
          </a:xfrm>
          <a:prstGeom prst="rect">
            <a:avLst/>
          </a:prstGeom>
          <a:noFill/>
        </p:spPr>
        <p:txBody>
          <a:bodyPr wrap="none" rtlCol="0">
            <a:spAutoFit/>
          </a:bodyPr>
          <a:lstStyle/>
          <a:p>
            <a:r>
              <a:rPr lang="en-US" sz="8000" b="1" dirty="0">
                <a:solidFill>
                  <a:srgbClr val="0091EA"/>
                </a:solidFill>
                <a:latin typeface="Roboto Slab"/>
                <a:ea typeface="Roboto Slab"/>
                <a:sym typeface="Roboto Slab"/>
              </a:rPr>
              <a:t>AI</a:t>
            </a:r>
          </a:p>
        </p:txBody>
      </p:sp>
      <p:sp>
        <p:nvSpPr>
          <p:cNvPr id="10" name="Shape 255">
            <a:extLst>
              <a:ext uri="{FF2B5EF4-FFF2-40B4-BE49-F238E27FC236}">
                <a16:creationId xmlns:a16="http://schemas.microsoft.com/office/drawing/2014/main" id="{6C1E2288-DC2C-4924-BC7A-68C66C167C76}"/>
              </a:ext>
            </a:extLst>
          </p:cNvPr>
          <p:cNvSpPr txBox="1">
            <a:spLocks/>
          </p:cNvSpPr>
          <p:nvPr/>
        </p:nvSpPr>
        <p:spPr>
          <a:xfrm>
            <a:off x="1320801" y="1553317"/>
            <a:ext cx="5206122" cy="7422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r>
              <a:rPr lang="en-US" sz="7200" dirty="0"/>
              <a:t>9x</a:t>
            </a:r>
          </a:p>
        </p:txBody>
      </p:sp>
      <p:sp>
        <p:nvSpPr>
          <p:cNvPr id="11" name="Shape 256">
            <a:extLst>
              <a:ext uri="{FF2B5EF4-FFF2-40B4-BE49-F238E27FC236}">
                <a16:creationId xmlns:a16="http://schemas.microsoft.com/office/drawing/2014/main" id="{8B09B0FA-E6D1-432B-9E5E-E6934D0AF97B}"/>
              </a:ext>
            </a:extLst>
          </p:cNvPr>
          <p:cNvSpPr txBox="1">
            <a:spLocks/>
          </p:cNvSpPr>
          <p:nvPr/>
        </p:nvSpPr>
        <p:spPr>
          <a:xfrm>
            <a:off x="1320801" y="2201023"/>
            <a:ext cx="5206122" cy="384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CFD8DC"/>
              </a:buClr>
              <a:buSzPts val="3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marL="0" indent="0">
              <a:buFont typeface="Source Sans Pro"/>
              <a:buNone/>
            </a:pPr>
            <a:r>
              <a:rPr lang="en-US" sz="2400" dirty="0"/>
              <a:t>Published papers since 1998</a:t>
            </a:r>
          </a:p>
        </p:txBody>
      </p:sp>
      <p:sp>
        <p:nvSpPr>
          <p:cNvPr id="12" name="Shape 257">
            <a:extLst>
              <a:ext uri="{FF2B5EF4-FFF2-40B4-BE49-F238E27FC236}">
                <a16:creationId xmlns:a16="http://schemas.microsoft.com/office/drawing/2014/main" id="{F6266816-D392-4FA5-AB55-B448AE48239F}"/>
              </a:ext>
            </a:extLst>
          </p:cNvPr>
          <p:cNvSpPr txBox="1">
            <a:spLocks/>
          </p:cNvSpPr>
          <p:nvPr/>
        </p:nvSpPr>
        <p:spPr>
          <a:xfrm>
            <a:off x="1320801" y="5058521"/>
            <a:ext cx="5206122" cy="7422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r>
              <a:rPr lang="en-US" sz="7200" dirty="0"/>
              <a:t>14x</a:t>
            </a:r>
          </a:p>
        </p:txBody>
      </p:sp>
      <p:sp>
        <p:nvSpPr>
          <p:cNvPr id="14" name="Shape 258">
            <a:extLst>
              <a:ext uri="{FF2B5EF4-FFF2-40B4-BE49-F238E27FC236}">
                <a16:creationId xmlns:a16="http://schemas.microsoft.com/office/drawing/2014/main" id="{80844EDE-23C2-4065-BD7B-62721E0A597C}"/>
              </a:ext>
            </a:extLst>
          </p:cNvPr>
          <p:cNvSpPr txBox="1">
            <a:spLocks/>
          </p:cNvSpPr>
          <p:nvPr/>
        </p:nvSpPr>
        <p:spPr>
          <a:xfrm>
            <a:off x="1320801" y="5706227"/>
            <a:ext cx="5206122" cy="384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CFD8DC"/>
              </a:buClr>
              <a:buSzPts val="3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marL="0" indent="0">
              <a:buFont typeface="Source Sans Pro"/>
              <a:buNone/>
            </a:pPr>
            <a:r>
              <a:rPr lang="en-US" sz="2400"/>
              <a:t>Startups since 2000</a:t>
            </a:r>
            <a:endParaRPr lang="en-US" sz="2400" dirty="0"/>
          </a:p>
        </p:txBody>
      </p:sp>
      <p:sp>
        <p:nvSpPr>
          <p:cNvPr id="15" name="Shape 259">
            <a:extLst>
              <a:ext uri="{FF2B5EF4-FFF2-40B4-BE49-F238E27FC236}">
                <a16:creationId xmlns:a16="http://schemas.microsoft.com/office/drawing/2014/main" id="{0D839627-2EB1-4D92-8DE3-52AB5341958F}"/>
              </a:ext>
            </a:extLst>
          </p:cNvPr>
          <p:cNvSpPr txBox="1">
            <a:spLocks/>
          </p:cNvSpPr>
          <p:nvPr/>
        </p:nvSpPr>
        <p:spPr>
          <a:xfrm>
            <a:off x="1320801" y="3305919"/>
            <a:ext cx="5206122" cy="7422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r>
              <a:rPr lang="en-US" sz="7200" dirty="0"/>
              <a:t>11x</a:t>
            </a:r>
            <a:endParaRPr lang="en-US" sz="4800" dirty="0"/>
          </a:p>
        </p:txBody>
      </p:sp>
      <p:sp>
        <p:nvSpPr>
          <p:cNvPr id="16" name="Shape 260">
            <a:extLst>
              <a:ext uri="{FF2B5EF4-FFF2-40B4-BE49-F238E27FC236}">
                <a16:creationId xmlns:a16="http://schemas.microsoft.com/office/drawing/2014/main" id="{1D895802-D3EF-4AEB-A04D-1D25A665D451}"/>
              </a:ext>
            </a:extLst>
          </p:cNvPr>
          <p:cNvSpPr txBox="1">
            <a:spLocks/>
          </p:cNvSpPr>
          <p:nvPr/>
        </p:nvSpPr>
        <p:spPr>
          <a:xfrm>
            <a:off x="1320801" y="3953625"/>
            <a:ext cx="5206122" cy="384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CFD8DC"/>
              </a:buClr>
              <a:buSzPts val="3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CFD8DC"/>
              </a:buClr>
              <a:buSzPts val="24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CFD8DC"/>
              </a:buClr>
              <a:buSzPts val="18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marL="0" indent="0">
              <a:buFont typeface="Source Sans Pro"/>
              <a:buNone/>
            </a:pPr>
            <a:r>
              <a:rPr lang="en-US" sz="2400" dirty="0"/>
              <a:t>Course enrollment since 1996</a:t>
            </a:r>
          </a:p>
        </p:txBody>
      </p:sp>
      <p:sp>
        <p:nvSpPr>
          <p:cNvPr id="17" name="Shape 261">
            <a:extLst>
              <a:ext uri="{FF2B5EF4-FFF2-40B4-BE49-F238E27FC236}">
                <a16:creationId xmlns:a16="http://schemas.microsoft.com/office/drawing/2014/main" id="{87D233CA-CBC5-48F9-B565-0EB44D40A3B9}"/>
              </a:ext>
            </a:extLst>
          </p:cNvPr>
          <p:cNvSpPr txBox="1">
            <a:spLocks/>
          </p:cNvSpPr>
          <p:nvPr/>
        </p:nvSpPr>
        <p:spPr>
          <a:xfrm>
            <a:off x="7489111" y="6769767"/>
            <a:ext cx="476195" cy="326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rgbClr val="0091EA"/>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1300" b="1" i="0" u="none" strike="noStrike" cap="none">
                <a:solidFill>
                  <a:srgbClr val="0091EA"/>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1300" b="1" i="0" u="none" strike="noStrike" cap="none">
                <a:solidFill>
                  <a:srgbClr val="0091EA"/>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1300" b="1" i="0" u="none" strike="noStrike" cap="none">
                <a:solidFill>
                  <a:srgbClr val="0091EA"/>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1300" b="1" i="0" u="none" strike="noStrike" cap="none">
                <a:solidFill>
                  <a:srgbClr val="0091EA"/>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1300" b="1" i="0" u="none" strike="noStrike" cap="none">
                <a:solidFill>
                  <a:srgbClr val="0091EA"/>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1300" b="1" i="0" u="none" strike="noStrike" cap="none">
                <a:solidFill>
                  <a:srgbClr val="0091EA"/>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1300" b="1" i="0" u="none" strike="noStrike" cap="none">
                <a:solidFill>
                  <a:srgbClr val="0091EA"/>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1300" b="1" i="0" u="none" strike="noStrike" cap="none">
                <a:solidFill>
                  <a:srgbClr val="0091EA"/>
                </a:solidFill>
                <a:latin typeface="Source Sans Pro"/>
                <a:ea typeface="Source Sans Pro"/>
                <a:cs typeface="Source Sans Pro"/>
                <a:sym typeface="Source Sans Pro"/>
              </a:defRPr>
            </a:lvl9pPr>
          </a:lstStyle>
          <a:p>
            <a:fld id="{00000000-1234-1234-1234-123412341234}" type="slidenum">
              <a:rPr lang="en" smtClean="0"/>
              <a:pPr/>
              <a:t>7</a:t>
            </a:fld>
            <a:endParaRPr lang="en"/>
          </a:p>
        </p:txBody>
      </p:sp>
    </p:spTree>
    <p:extLst>
      <p:ext uri="{BB962C8B-B14F-4D97-AF65-F5344CB8AC3E}">
        <p14:creationId xmlns:p14="http://schemas.microsoft.com/office/powerpoint/2010/main" val="2621780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2603108" y="979474"/>
            <a:ext cx="3078600" cy="7760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600" dirty="0"/>
              <a:t>PROBLEM ?</a:t>
            </a:r>
            <a:endParaRPr sz="3600" dirty="0"/>
          </a:p>
        </p:txBody>
      </p:sp>
      <p:sp>
        <p:nvSpPr>
          <p:cNvPr id="98" name="Shape 98"/>
          <p:cNvSpPr txBox="1">
            <a:spLocks noGrp="1"/>
          </p:cNvSpPr>
          <p:nvPr>
            <p:ph type="subTitle" idx="1"/>
          </p:nvPr>
        </p:nvSpPr>
        <p:spPr>
          <a:xfrm>
            <a:off x="1421737" y="3011153"/>
            <a:ext cx="5832600" cy="1110027"/>
          </a:xfrm>
          <a:prstGeom prst="rect">
            <a:avLst/>
          </a:prstGeom>
        </p:spPr>
        <p:txBody>
          <a:bodyPr spcFirstLastPara="1" wrap="square" lIns="91425" tIns="91425" rIns="91425" bIns="91425" anchor="t" anchorCtr="0">
            <a:noAutofit/>
          </a:bodyPr>
          <a:lstStyle/>
          <a:p>
            <a:pPr marL="0" lvl="0" indent="0"/>
            <a:r>
              <a:rPr lang="en-US" sz="2000" dirty="0"/>
              <a:t>It takes an average 12 years and </a:t>
            </a:r>
            <a:r>
              <a:rPr lang="en-US" sz="2000" dirty="0">
                <a:hlinkClick r:id="rId3"/>
              </a:rPr>
              <a:t>exceeds $2.5 billion</a:t>
            </a:r>
            <a:r>
              <a:rPr lang="en-US" sz="2000" dirty="0"/>
              <a:t> just to develop a single new drug, not to mention 90% of medicines in human studies fail. </a:t>
            </a:r>
            <a:endParaRPr sz="2000" dirty="0"/>
          </a:p>
        </p:txBody>
      </p:sp>
      <p:sp>
        <p:nvSpPr>
          <p:cNvPr id="99" name="Shape 99"/>
          <p:cNvSpPr txBox="1">
            <a:spLocks noGrp="1"/>
          </p:cNvSpPr>
          <p:nvPr>
            <p:ph type="sldNum" idx="4294967295"/>
          </p:nvPr>
        </p:nvSpPr>
        <p:spPr>
          <a:xfrm>
            <a:off x="8404384" y="6333134"/>
            <a:ext cx="548700" cy="525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8</a:t>
            </a:fld>
            <a:endParaRPr/>
          </a:p>
        </p:txBody>
      </p:sp>
      <p:sp>
        <p:nvSpPr>
          <p:cNvPr id="2" name="Rectangle 1">
            <a:extLst>
              <a:ext uri="{FF2B5EF4-FFF2-40B4-BE49-F238E27FC236}">
                <a16:creationId xmlns:a16="http://schemas.microsoft.com/office/drawing/2014/main" id="{DD511865-07E2-4916-92E0-22249C87AC4F}"/>
              </a:ext>
            </a:extLst>
          </p:cNvPr>
          <p:cNvSpPr/>
          <p:nvPr/>
        </p:nvSpPr>
        <p:spPr>
          <a:xfrm>
            <a:off x="1421737" y="4373563"/>
            <a:ext cx="6577044" cy="707886"/>
          </a:xfrm>
          <a:prstGeom prst="rect">
            <a:avLst/>
          </a:prstGeom>
        </p:spPr>
        <p:txBody>
          <a:bodyPr wrap="square">
            <a:spAutoFit/>
          </a:bodyPr>
          <a:lstStyle/>
          <a:p>
            <a:pPr marL="0" lvl="0" indent="0"/>
            <a:r>
              <a:rPr lang="en-US" sz="2000" dirty="0">
                <a:solidFill>
                  <a:srgbClr val="607D8B"/>
                </a:solidFill>
                <a:latin typeface="Source Sans Pro"/>
                <a:sym typeface="Source Sans Pro"/>
              </a:rPr>
              <a:t>Despite the huge growth of knowledge the process of scientific discovery </a:t>
            </a:r>
            <a:r>
              <a:rPr lang="en-US" sz="2000" b="1" dirty="0">
                <a:solidFill>
                  <a:srgbClr val="0091EA"/>
                </a:solidFill>
                <a:latin typeface="Roboto Slab"/>
                <a:ea typeface="Roboto Slab"/>
                <a:sym typeface="Source Sans Pro"/>
              </a:rPr>
              <a:t>HAS NOT CHANGED FOR 50 YEARS </a:t>
            </a:r>
          </a:p>
        </p:txBody>
      </p:sp>
      <p:sp>
        <p:nvSpPr>
          <p:cNvPr id="8" name="Rectangle 7">
            <a:extLst>
              <a:ext uri="{FF2B5EF4-FFF2-40B4-BE49-F238E27FC236}">
                <a16:creationId xmlns:a16="http://schemas.microsoft.com/office/drawing/2014/main" id="{9A07461C-9E9E-4E14-88F8-C0609E7BA7C3}"/>
              </a:ext>
            </a:extLst>
          </p:cNvPr>
          <p:cNvSpPr/>
          <p:nvPr/>
        </p:nvSpPr>
        <p:spPr>
          <a:xfrm>
            <a:off x="1421737" y="5333832"/>
            <a:ext cx="6577044" cy="707886"/>
          </a:xfrm>
          <a:prstGeom prst="rect">
            <a:avLst/>
          </a:prstGeom>
        </p:spPr>
        <p:txBody>
          <a:bodyPr wrap="square">
            <a:spAutoFit/>
          </a:bodyPr>
          <a:lstStyle/>
          <a:p>
            <a:pPr marL="0" lvl="0" indent="0"/>
            <a:r>
              <a:rPr lang="en-US" sz="2000" dirty="0">
                <a:solidFill>
                  <a:srgbClr val="607D8B"/>
                </a:solidFill>
                <a:latin typeface="Source Sans Pro"/>
                <a:sym typeface="Source Sans Pro"/>
              </a:rPr>
              <a:t>Without technology’s help science based industries will </a:t>
            </a:r>
            <a:r>
              <a:rPr lang="en-US" sz="2000" b="1" dirty="0">
                <a:solidFill>
                  <a:srgbClr val="0091EA"/>
                </a:solidFill>
                <a:latin typeface="Roboto Slab"/>
                <a:ea typeface="Roboto Slab"/>
                <a:sym typeface="Source Sans Pro"/>
              </a:rPr>
              <a:t>REGRESS</a:t>
            </a:r>
            <a:r>
              <a:rPr lang="en-US" sz="2000" b="1" dirty="0">
                <a:solidFill>
                  <a:srgbClr val="607D8B"/>
                </a:solidFill>
                <a:latin typeface="Source Sans Pro"/>
                <a:ea typeface="Roboto Slab"/>
                <a:sym typeface="Source Sans Pro"/>
              </a:rPr>
              <a:t> </a:t>
            </a:r>
            <a:endParaRPr lang="en-US" sz="2000" b="1" dirty="0">
              <a:solidFill>
                <a:srgbClr val="0091EA"/>
              </a:solidFill>
              <a:latin typeface="Roboto Slab"/>
              <a:ea typeface="Roboto Slab"/>
              <a:sym typeface="Source Sans Pro"/>
            </a:endParaRPr>
          </a:p>
        </p:txBody>
      </p:sp>
      <p:sp>
        <p:nvSpPr>
          <p:cNvPr id="7" name="Shape 98">
            <a:extLst>
              <a:ext uri="{FF2B5EF4-FFF2-40B4-BE49-F238E27FC236}">
                <a16:creationId xmlns:a16="http://schemas.microsoft.com/office/drawing/2014/main" id="{75A67FF6-FA28-4ACC-8610-D283F77EE64C}"/>
              </a:ext>
            </a:extLst>
          </p:cNvPr>
          <p:cNvSpPr txBox="1">
            <a:spLocks/>
          </p:cNvSpPr>
          <p:nvPr/>
        </p:nvSpPr>
        <p:spPr>
          <a:xfrm>
            <a:off x="1421738" y="1997156"/>
            <a:ext cx="5832600" cy="11100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0"/>
              </a:spcBef>
              <a:spcAft>
                <a:spcPts val="0"/>
              </a:spcAft>
              <a:buClr>
                <a:srgbClr val="607D8B"/>
              </a:buClr>
              <a:buSzPts val="3000"/>
              <a:buFont typeface="Source Sans Pro"/>
              <a:buNone/>
              <a:defRPr sz="3000" b="0" i="0" u="none" strike="noStrike" cap="none">
                <a:solidFill>
                  <a:srgbClr val="607D8B"/>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607D8B"/>
              </a:buClr>
              <a:buSzPts val="3000"/>
              <a:buFont typeface="Source Sans Pro"/>
              <a:buNone/>
              <a:defRPr sz="3000" b="0" i="0" u="none" strike="noStrike" cap="none">
                <a:solidFill>
                  <a:srgbClr val="607D8B"/>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607D8B"/>
              </a:buClr>
              <a:buSzPts val="3000"/>
              <a:buFont typeface="Source Sans Pro"/>
              <a:buNone/>
              <a:defRPr sz="3000" b="0" i="0" u="none" strike="noStrike" cap="none">
                <a:solidFill>
                  <a:srgbClr val="607D8B"/>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607D8B"/>
              </a:buClr>
              <a:buSzPts val="3000"/>
              <a:buFont typeface="Source Sans Pro"/>
              <a:buNone/>
              <a:defRPr sz="3000" b="0" i="0" u="none" strike="noStrike" cap="none">
                <a:solidFill>
                  <a:srgbClr val="607D8B"/>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607D8B"/>
              </a:buClr>
              <a:buSzPts val="3000"/>
              <a:buFont typeface="Source Sans Pro"/>
              <a:buNone/>
              <a:defRPr sz="3000" b="0" i="0" u="none" strike="noStrike" cap="none">
                <a:solidFill>
                  <a:srgbClr val="607D8B"/>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607D8B"/>
              </a:buClr>
              <a:buSzPts val="3000"/>
              <a:buFont typeface="Source Sans Pro"/>
              <a:buNone/>
              <a:defRPr sz="3000" b="0" i="0" u="none" strike="noStrike" cap="none">
                <a:solidFill>
                  <a:srgbClr val="607D8B"/>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607D8B"/>
              </a:buClr>
              <a:buSzPts val="3000"/>
              <a:buFont typeface="Source Sans Pro"/>
              <a:buNone/>
              <a:defRPr sz="3000" b="0" i="0" u="none" strike="noStrike" cap="none">
                <a:solidFill>
                  <a:srgbClr val="607D8B"/>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607D8B"/>
              </a:buClr>
              <a:buSzPts val="3000"/>
              <a:buFont typeface="Source Sans Pro"/>
              <a:buNone/>
              <a:defRPr sz="3000" b="0" i="0" u="none" strike="noStrike" cap="none">
                <a:solidFill>
                  <a:srgbClr val="607D8B"/>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607D8B"/>
              </a:buClr>
              <a:buSzPts val="3000"/>
              <a:buFont typeface="Source Sans Pro"/>
              <a:buNone/>
              <a:defRPr sz="3000" b="0" i="0" u="none" strike="noStrike" cap="none">
                <a:solidFill>
                  <a:srgbClr val="607D8B"/>
                </a:solidFill>
                <a:latin typeface="Source Sans Pro"/>
                <a:ea typeface="Source Sans Pro"/>
                <a:cs typeface="Source Sans Pro"/>
                <a:sym typeface="Source Sans Pro"/>
              </a:defRPr>
            </a:lvl9pPr>
          </a:lstStyle>
          <a:p>
            <a:pPr marL="0" indent="0"/>
            <a:r>
              <a:rPr lang="en-US" sz="2000" dirty="0"/>
              <a:t>It takes an average 12 years and </a:t>
            </a:r>
            <a:r>
              <a:rPr lang="en-US" sz="2000" dirty="0">
                <a:hlinkClick r:id="rId3"/>
              </a:rPr>
              <a:t>exceeds $2.5 billion</a:t>
            </a:r>
            <a:r>
              <a:rPr lang="en-US" sz="2000" dirty="0"/>
              <a:t> just to develop a single new drug, not to mention 90% of medicines in human studies fail. </a:t>
            </a: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7">
            <a:extLst>
              <a:ext uri="{FF2B5EF4-FFF2-40B4-BE49-F238E27FC236}">
                <a16:creationId xmlns:a16="http://schemas.microsoft.com/office/drawing/2014/main" id="{8430B620-7E19-4C21-BEED-37059D213CB0}"/>
              </a:ext>
            </a:extLst>
          </p:cNvPr>
          <p:cNvSpPr txBox="1">
            <a:spLocks noGrp="1"/>
          </p:cNvSpPr>
          <p:nvPr>
            <p:ph type="ctrTitle"/>
          </p:nvPr>
        </p:nvSpPr>
        <p:spPr>
          <a:xfrm>
            <a:off x="2860714" y="881820"/>
            <a:ext cx="3078600" cy="7760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600" dirty="0"/>
              <a:t>PROBLEM ?</a:t>
            </a:r>
            <a:endParaRPr sz="3600" dirty="0"/>
          </a:p>
        </p:txBody>
      </p:sp>
      <p:sp>
        <p:nvSpPr>
          <p:cNvPr id="7" name="TextBox 6">
            <a:extLst>
              <a:ext uri="{FF2B5EF4-FFF2-40B4-BE49-F238E27FC236}">
                <a16:creationId xmlns:a16="http://schemas.microsoft.com/office/drawing/2014/main" id="{A4C2FD34-E773-4B84-93D9-7559F326BBFD}"/>
              </a:ext>
            </a:extLst>
          </p:cNvPr>
          <p:cNvSpPr txBox="1"/>
          <p:nvPr/>
        </p:nvSpPr>
        <p:spPr>
          <a:xfrm>
            <a:off x="1339914" y="1997476"/>
            <a:ext cx="6699564" cy="1231106"/>
          </a:xfrm>
          <a:prstGeom prst="rect">
            <a:avLst/>
          </a:prstGeom>
          <a:noFill/>
        </p:spPr>
        <p:txBody>
          <a:bodyPr wrap="square" rtlCol="0">
            <a:spAutoFit/>
          </a:bodyPr>
          <a:lstStyle/>
          <a:p>
            <a:r>
              <a:rPr lang="en-US" sz="2000" dirty="0">
                <a:solidFill>
                  <a:srgbClr val="607D8B"/>
                </a:solidFill>
                <a:latin typeface="Source Sans Pro"/>
                <a:sym typeface="Source Sans Pro"/>
              </a:rPr>
              <a:t>Drug discovery is still a guessing game. It takes an average 12 years and </a:t>
            </a:r>
            <a:r>
              <a:rPr lang="en-US" sz="2000" dirty="0">
                <a:solidFill>
                  <a:srgbClr val="607D8B"/>
                </a:solidFill>
                <a:latin typeface="Source Sans Pro"/>
                <a:sym typeface="Source Sans Pro"/>
                <a:hlinkClick r:id="rId3"/>
              </a:rPr>
              <a:t>exceeds $2.5 billion</a:t>
            </a:r>
            <a:r>
              <a:rPr lang="en-US" sz="2000" dirty="0">
                <a:solidFill>
                  <a:srgbClr val="607D8B"/>
                </a:solidFill>
                <a:latin typeface="Source Sans Pro"/>
                <a:sym typeface="Source Sans Pro"/>
              </a:rPr>
              <a:t> just to develop a single new drug, not to mention 90% of medicines in human studies fail. </a:t>
            </a:r>
          </a:p>
          <a:p>
            <a:endParaRPr lang="en-US" dirty="0"/>
          </a:p>
        </p:txBody>
      </p:sp>
      <p:pic>
        <p:nvPicPr>
          <p:cNvPr id="11" name="Picture 10">
            <a:extLst>
              <a:ext uri="{FF2B5EF4-FFF2-40B4-BE49-F238E27FC236}">
                <a16:creationId xmlns:a16="http://schemas.microsoft.com/office/drawing/2014/main" id="{425E4FA6-2AC2-49E5-B28A-2F69874DC607}"/>
              </a:ext>
            </a:extLst>
          </p:cNvPr>
          <p:cNvPicPr>
            <a:picLocks noChangeAspect="1"/>
          </p:cNvPicPr>
          <p:nvPr/>
        </p:nvPicPr>
        <p:blipFill>
          <a:blip r:embed="rId4"/>
          <a:stretch>
            <a:fillRect/>
          </a:stretch>
        </p:blipFill>
        <p:spPr>
          <a:xfrm>
            <a:off x="2023017" y="3052305"/>
            <a:ext cx="4753993" cy="3565495"/>
          </a:xfrm>
          <a:prstGeom prst="rect">
            <a:avLst/>
          </a:prstGeom>
        </p:spPr>
      </p:pic>
    </p:spTree>
    <p:extLst>
      <p:ext uri="{BB962C8B-B14F-4D97-AF65-F5344CB8AC3E}">
        <p14:creationId xmlns:p14="http://schemas.microsoft.com/office/powerpoint/2010/main" val="3277228185"/>
      </p:ext>
    </p:extLst>
  </p:cSld>
  <p:clrMapOvr>
    <a:masterClrMapping/>
  </p:clrMapOvr>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2217</TotalTime>
  <Words>1247</Words>
  <Application>Microsoft Office PowerPoint</Application>
  <PresentationFormat>On-screen Show (4:3)</PresentationFormat>
  <Paragraphs>202</Paragraphs>
  <Slides>33</Slides>
  <Notes>20</Notes>
  <HiddenSlides>2</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Roboto Slab</vt:lpstr>
      <vt:lpstr>MS Mincho</vt:lpstr>
      <vt:lpstr>Source Sans Pro</vt:lpstr>
      <vt:lpstr>medium-content-serif-font</vt:lpstr>
      <vt:lpstr>Cordelia template</vt:lpstr>
      <vt:lpstr>   A.I </vt:lpstr>
      <vt:lpstr>Hello!</vt:lpstr>
      <vt:lpstr>PowerPoint Presentation</vt:lpstr>
      <vt:lpstr>PowerPoint Presentation</vt:lpstr>
      <vt:lpstr>PowerPoint Presentation</vt:lpstr>
      <vt:lpstr>PowerPoint Presentation</vt:lpstr>
      <vt:lpstr>PowerPoint Presentation</vt:lpstr>
      <vt:lpstr>PROBLEM ?</vt:lpstr>
      <vt:lpstr>PROBLEM ?</vt:lpstr>
      <vt:lpstr>The real power of AI is here</vt:lpstr>
      <vt:lpstr>PROBLEM ?</vt:lpstr>
      <vt:lpstr>AI for Drug Discovery</vt:lpstr>
      <vt:lpstr>AI for Drug Discovery</vt:lpstr>
      <vt:lpstr>AI for Drug Discovery</vt:lpstr>
      <vt:lpstr>Virtual Robotic Lab</vt:lpstr>
      <vt:lpstr>Other Startup’s</vt:lpstr>
      <vt:lpstr>AI Survey</vt:lpstr>
      <vt:lpstr>AI Survey</vt:lpstr>
      <vt:lpstr>AI Survey</vt:lpstr>
      <vt:lpstr>AI Survey</vt:lpstr>
      <vt:lpstr>AI for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Credits</vt:lpstr>
      <vt:lpstr>Presentation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Drug research and Operations</dc:title>
  <dc:creator>Bellamkonda, Praneeth Krishna</dc:creator>
  <cp:lastModifiedBy>Bellamkonda, Praneeth Krishna</cp:lastModifiedBy>
  <cp:revision>72</cp:revision>
  <dcterms:modified xsi:type="dcterms:W3CDTF">2018-05-24T16:30:00Z</dcterms:modified>
</cp:coreProperties>
</file>